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2" r:id="rId5"/>
    <p:sldId id="263" r:id="rId6"/>
    <p:sldId id="260" r:id="rId7"/>
    <p:sldId id="269" r:id="rId8"/>
    <p:sldId id="265" r:id="rId9"/>
    <p:sldId id="266" r:id="rId10"/>
    <p:sldId id="267" r:id="rId11"/>
    <p:sldId id="270" r:id="rId12"/>
    <p:sldId id="264" r:id="rId13"/>
    <p:sldId id="26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98A6-CCF4-4EDA-860D-C6ED6A867F39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8CBF1-23F8-4700-B06C-74FE9EF08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4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862D-C532-465A-B4CF-9F75D1155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5C1C0-6E7A-4A15-BF0B-D027EEE67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0BC08-5A88-4A2A-B7C9-563057EE1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5914-4E8C-475E-935B-8EBABFFD6CAF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069F6-1A09-4D51-B027-BDE15AC5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7936F-B237-413A-8A65-5AF6BF66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2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9F26-C3C0-44E8-AA64-2CB9BFB9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3BFB3-FFEC-4E2A-8576-400CA0CA9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57679-53A0-4956-A157-3A1E67AC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291B-82D5-49AD-8A43-A01DADDB8F0B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38808-F299-4C53-9E30-16EDF28D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9602B-E4AC-4980-B8F4-FC49D59D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F54D1-25E0-4A9D-9F1C-73883B911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73F08-B05E-4C8A-9E1C-E2D5A4C79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B9A68-545B-4790-B3EB-C51DD7BE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A10E-116B-4544-9458-EA91F96D298B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97B11-5D87-4130-86EA-D4F240B7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9407B-D029-46F7-AFD3-77ACE84D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5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9242-FEB1-4FA2-8D46-0B5FEA88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ACA7A-94F5-412F-AF73-67C240ECF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12CF3-80C2-4A1A-8E79-8700FD5A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76D3-D909-4EB0-B91B-265CFE835568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23F90-D2B7-48EB-AF8C-AB27EBF5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EEF14-37D7-4BBE-9722-1520C3FD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9D53-44B2-42AD-A52D-F529AE00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60CE5-CA59-412A-A592-EE0ACCB43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99238-43AB-4A86-8F4E-3EAAB571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70F3-7D04-444C-BA20-29725F3F7636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FC39A-3A94-4EA0-9532-F05D9FE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B12CD-4CEB-4695-9480-03F4A813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752F-E5B6-4444-97EB-BC2CAAAE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13280-4B1A-4D7A-9C26-EE6121D35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3F91F-54BA-40E1-BD85-6FCAF104A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33876-B02D-4D0E-9820-49E60A91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E0385-6B0E-4B89-B230-AAF7F42CE008}" type="datetime1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A293A-C5C6-4982-844F-20B7D0E7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23547-9AB8-44B9-9835-363FEA87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0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D5AC-9A4C-4A68-BEA0-D67091D9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4BEE7-BC08-4542-933C-E6AD09E5C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39801-93C7-49A2-82D7-17920C3D5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8F458-B7B6-4310-B02E-711C9368F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F4C4E-81B3-4B5A-9364-0C13C6CC1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BEE172-6A39-4B37-8E0D-BF46899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4B68-ABD6-4F92-B1FE-411338D68459}" type="datetime1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61DA9A-1837-4791-B27F-EC502FDD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B6559-3DD3-4986-B18E-90A5B75F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1A3C-0A14-41DB-8F38-DCB50141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9F7D1-E0DB-43BD-ADE0-94D7A724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54B1-0C04-40DF-BFEF-C2D51C09D631}" type="datetime1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C1A2D-4B24-42A6-9F94-B1898E0D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AA5AF-F000-4C73-87BE-3280C3AF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2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E4925-C450-417A-8EC9-6F93C27A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8533-95D2-4D8B-9582-DE5A0BAF5B94}" type="datetime1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50928-C9C6-47F8-BA45-5ABDD812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D1A79-CE60-46B4-B075-7ADCD589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2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6B7B-9E74-41E5-B858-48683505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1EF4-4280-47BB-BA31-890EC1BA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AF2C5-66BD-4908-926C-EB4F3E8B0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C3187-AD93-448D-AC64-20B82EBE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20A5-0847-41D3-A42E-C9CA7077213D}" type="datetime1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2FAEC-7CF0-4D41-887B-32E57F37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329A3-93FA-496A-A745-13FD6DBF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5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8F7B-2B41-4F70-9011-63DDB722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AAA64-CA7A-4491-9968-1763C3014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A97ED-4DB5-4838-9854-43C53C61E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E94F7-EA6F-438C-BF9B-C533130C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CF4A-3DF5-4D1E-B4C1-7FC900F7111E}" type="datetime1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E1AF7-D35C-40D2-A4A4-3E55BBAF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BCAF-3696-4D63-B99B-AF13D422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E58EE-497D-4B36-B97A-264C342E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8544A-DA1F-4C5D-9274-C12DC1FF8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E82F4-0A23-4133-9C90-F894290DA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1127-B140-4C66-A048-A69142B832AF}" type="datetime1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1FEE2-AA84-454F-B09B-416B66142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25B82-C26C-4BDF-A223-F86E764E1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BB47-458A-4E51-8138-0B62E5E42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7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F283-4ABA-4A30-A688-A4892FF78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95" y="650329"/>
            <a:ext cx="2649913" cy="2001068"/>
          </a:xfrm>
        </p:spPr>
        <p:txBody>
          <a:bodyPr>
            <a:normAutofit/>
          </a:bodyPr>
          <a:lstStyle/>
          <a:p>
            <a:r>
              <a:rPr lang="en-US" sz="2400" b="1" dirty="0"/>
              <a:t>Town of Readfield</a:t>
            </a:r>
            <a:br>
              <a:rPr lang="en-US" sz="2400" b="1" dirty="0"/>
            </a:br>
            <a:r>
              <a:rPr lang="en-US" sz="2400" b="1" dirty="0"/>
              <a:t>Broadband</a:t>
            </a:r>
            <a:br>
              <a:rPr lang="en-US" sz="2400" b="1" dirty="0"/>
            </a:br>
            <a:r>
              <a:rPr lang="en-US" sz="2400" b="1" dirty="0"/>
              <a:t>Model Assessment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FEBB0-85D5-4070-93A7-1F1940FC2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8" b="1100"/>
          <a:stretch/>
        </p:blipFill>
        <p:spPr>
          <a:xfrm>
            <a:off x="2879743" y="0"/>
            <a:ext cx="9312257" cy="6858000"/>
          </a:xfrm>
          <a:prstGeom prst="rect">
            <a:avLst/>
          </a:prstGeom>
        </p:spPr>
      </p:pic>
      <p:sp>
        <p:nvSpPr>
          <p:cNvPr id="32" name="Subtitle 2">
            <a:extLst>
              <a:ext uri="{FF2B5EF4-FFF2-40B4-BE49-F238E27FC236}">
                <a16:creationId xmlns:a16="http://schemas.microsoft.com/office/drawing/2014/main" id="{BD1E83B3-C4E6-4146-95B3-D753D9AF03C8}"/>
              </a:ext>
            </a:extLst>
          </p:cNvPr>
          <p:cNvSpPr txBox="1">
            <a:spLocks/>
          </p:cNvSpPr>
          <p:nvPr/>
        </p:nvSpPr>
        <p:spPr>
          <a:xfrm>
            <a:off x="0" y="5768932"/>
            <a:ext cx="2746708" cy="438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April 28,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882E5-AC8A-4DF9-A94F-1DEF3E05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2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7840-17E3-4424-97F3-13A49A55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16" y="286129"/>
            <a:ext cx="10515600" cy="49894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Spectrum Model and Franchise Agreement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7BBFE-85C3-480E-AB81-268D943DDE03}"/>
              </a:ext>
            </a:extLst>
          </p:cNvPr>
          <p:cNvSpPr txBox="1">
            <a:spLocks/>
          </p:cNvSpPr>
          <p:nvPr/>
        </p:nvSpPr>
        <p:spPr>
          <a:xfrm>
            <a:off x="597716" y="1044426"/>
            <a:ext cx="5056464" cy="12843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Franchise Agreement relevant provisions</a:t>
            </a:r>
          </a:p>
          <a:p>
            <a:pPr marL="0" indent="0">
              <a:buNone/>
            </a:pPr>
            <a:r>
              <a:rPr lang="en-US" sz="1300" dirty="0"/>
              <a:t>The current Franchise agreement is/was effective March 8, 1999 for a term of 12 years.</a:t>
            </a:r>
          </a:p>
          <a:p>
            <a:pPr lvl="1"/>
            <a:r>
              <a:rPr lang="en-US" sz="1300" dirty="0"/>
              <a:t>Is there a more current agreement?</a:t>
            </a:r>
          </a:p>
          <a:p>
            <a:pPr lvl="1"/>
            <a:r>
              <a:rPr lang="en-US" sz="1300" dirty="0"/>
              <a:t>Have any renewal dialog occurred?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1800" dirty="0"/>
          </a:p>
          <a:p>
            <a:endParaRPr lang="en-US" sz="1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D70D97-4FA6-410E-AE4A-27062A54DA23}"/>
              </a:ext>
            </a:extLst>
          </p:cNvPr>
          <p:cNvSpPr txBox="1">
            <a:spLocks/>
          </p:cNvSpPr>
          <p:nvPr/>
        </p:nvSpPr>
        <p:spPr>
          <a:xfrm>
            <a:off x="5989739" y="955879"/>
            <a:ext cx="5296949" cy="132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/>
          </a:p>
          <a:p>
            <a:r>
              <a:rPr lang="en-US" sz="1300" dirty="0"/>
              <a:t>In the event the Franchise Agreement is expired, this may offer leverage to require network extension to the 83 unserviced homes. </a:t>
            </a:r>
          </a:p>
          <a:p>
            <a:r>
              <a:rPr lang="en-US" sz="1300" dirty="0"/>
              <a:t>An Agreement renewal can be a lengthy process which would extend the time to service these residents. </a:t>
            </a:r>
          </a:p>
          <a:p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A36A0-A1E0-4E0D-9996-E791025C1787}"/>
              </a:ext>
            </a:extLst>
          </p:cNvPr>
          <p:cNvCxnSpPr>
            <a:cxnSpLocks/>
          </p:cNvCxnSpPr>
          <p:nvPr/>
        </p:nvCxnSpPr>
        <p:spPr>
          <a:xfrm>
            <a:off x="731940" y="2371366"/>
            <a:ext cx="10554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60E335-973C-42BD-9E22-21BECDA70CCE}"/>
              </a:ext>
            </a:extLst>
          </p:cNvPr>
          <p:cNvCxnSpPr>
            <a:cxnSpLocks/>
          </p:cNvCxnSpPr>
          <p:nvPr/>
        </p:nvCxnSpPr>
        <p:spPr>
          <a:xfrm>
            <a:off x="818626" y="3817427"/>
            <a:ext cx="10554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346E5C-2394-4C26-826E-B86FCAF9FBB9}"/>
              </a:ext>
            </a:extLst>
          </p:cNvPr>
          <p:cNvSpPr txBox="1">
            <a:spLocks/>
          </p:cNvSpPr>
          <p:nvPr/>
        </p:nvSpPr>
        <p:spPr>
          <a:xfrm>
            <a:off x="5989739" y="2178004"/>
            <a:ext cx="5296949" cy="1686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/>
          </a:p>
          <a:p>
            <a:r>
              <a:rPr lang="en-US" sz="1300" dirty="0"/>
              <a:t>In the event this option has not been exercised, and precedent being the agreement is in effect, the agreement tenure is 23 years. </a:t>
            </a:r>
          </a:p>
          <a:p>
            <a:r>
              <a:rPr lang="en-US" sz="1300" dirty="0"/>
              <a:t>Under this provision the Grantor elected extension of service could be as much as 11.5 miles  </a:t>
            </a:r>
          </a:p>
          <a:p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77B2A-C56B-483B-B8E3-9B4DC433D4B7}"/>
              </a:ext>
            </a:extLst>
          </p:cNvPr>
          <p:cNvSpPr txBox="1"/>
          <p:nvPr/>
        </p:nvSpPr>
        <p:spPr>
          <a:xfrm>
            <a:off x="731940" y="2430347"/>
            <a:ext cx="47313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Section 2.3.1 stipulates the Grantor has the option to require extension of service one-mile per two-year period regardless of density.</a:t>
            </a:r>
          </a:p>
          <a:p>
            <a:pPr lvl="1"/>
            <a:r>
              <a:rPr lang="en-US" sz="1300" dirty="0"/>
              <a:t> A 12-year team translates to 6 miles of Grantor elected service extension areas</a:t>
            </a:r>
          </a:p>
          <a:p>
            <a:pPr lvl="1"/>
            <a:r>
              <a:rPr lang="en-US" sz="1300" dirty="0"/>
              <a:t>Has this provision ever been exercised?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0D77A-1CEB-4097-99E6-A431015CC63E}"/>
              </a:ext>
            </a:extLst>
          </p:cNvPr>
          <p:cNvSpPr txBox="1"/>
          <p:nvPr/>
        </p:nvSpPr>
        <p:spPr>
          <a:xfrm>
            <a:off x="597716" y="4178788"/>
            <a:ext cx="47313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Section 2.3.1(d) also stipulates the Franchisee shall make service available to “low density extension areas” which fall below 18 homes per mile. This provision stipulates a subscriber has the option to contribute to the cost equal to the difference between the actual cost at the 18 homes per mile verses the actual homes per mile.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AD188F-273F-44F8-A7E1-C2634D9F4230}"/>
              </a:ext>
            </a:extLst>
          </p:cNvPr>
          <p:cNvSpPr txBox="1">
            <a:spLocks/>
          </p:cNvSpPr>
          <p:nvPr/>
        </p:nvSpPr>
        <p:spPr>
          <a:xfrm>
            <a:off x="6096000" y="3903110"/>
            <a:ext cx="5363361" cy="2938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4.8 miles of unserviced areas with 83 homes equates to 17.3 homes per mile.</a:t>
            </a:r>
          </a:p>
          <a:p>
            <a:r>
              <a:rPr lang="en-US" sz="1400" dirty="0"/>
              <a:t>Assuming a cost of $45,000 per mile, the estimated cost of 4.8 miles is $216,000 or $2,500 per home. </a:t>
            </a:r>
          </a:p>
          <a:p>
            <a:r>
              <a:rPr lang="en-US" sz="1400" dirty="0"/>
              <a:t>83 homes at $2500 per subscriber equates to a $207,500</a:t>
            </a:r>
          </a:p>
          <a:p>
            <a:r>
              <a:rPr lang="en-US" sz="1400" dirty="0"/>
              <a:t>The contribution to construction cost equates to $8500</a:t>
            </a:r>
          </a:p>
          <a:p>
            <a:r>
              <a:rPr lang="en-US" sz="1400" dirty="0"/>
              <a:t>Allocating $8500 from the 5% Franchise fee may be a funding option </a:t>
            </a:r>
          </a:p>
          <a:p>
            <a:r>
              <a:rPr lang="en-US" sz="1400" dirty="0"/>
              <a:t>Given the unserviced areas require relatively a short network extension, the cost per mile will most likely be lower than $45,000 per mile</a:t>
            </a:r>
          </a:p>
          <a:p>
            <a:r>
              <a:rPr lang="en-US" sz="1400" dirty="0"/>
              <a:t>Given this provision references “Subscriber(s)”, residents may be required to subscribe to service; however, there is not a length of term requirement</a:t>
            </a:r>
          </a:p>
          <a:p>
            <a:endParaRPr lang="en-US" sz="1400" dirty="0"/>
          </a:p>
          <a:p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AEEE8-9A43-4A5D-B3B8-DC7B0CA4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6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7840-17E3-4424-97F3-13A49A55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84" y="153491"/>
            <a:ext cx="10515600" cy="49894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Spectrum Franchise Agreement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C161B5-9738-4724-8808-A68B8D193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070160"/>
            <a:ext cx="4548788" cy="548670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C109CE-53EB-45FE-9BEF-91FEF7D28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42" y="634978"/>
            <a:ext cx="4627075" cy="992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9D67E-BEA6-49E4-A132-C70F993C7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22" y="1627696"/>
            <a:ext cx="4838350" cy="4994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C7B09-E34C-427C-8496-E4266913A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127" y="745159"/>
            <a:ext cx="1571715" cy="2841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E509AF-3F98-48BC-B34A-723076DDCC8C}"/>
              </a:ext>
            </a:extLst>
          </p:cNvPr>
          <p:cNvSpPr/>
          <p:nvPr/>
        </p:nvSpPr>
        <p:spPr>
          <a:xfrm>
            <a:off x="1123776" y="1979544"/>
            <a:ext cx="4338116" cy="1652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401968-7AA6-460E-B7C1-7619BF828091}"/>
              </a:ext>
            </a:extLst>
          </p:cNvPr>
          <p:cNvSpPr/>
          <p:nvPr/>
        </p:nvSpPr>
        <p:spPr>
          <a:xfrm>
            <a:off x="1110494" y="4019026"/>
            <a:ext cx="4338116" cy="1777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CF0A86-0EB8-4CA0-A0C4-164FC0E60231}"/>
              </a:ext>
            </a:extLst>
          </p:cNvPr>
          <p:cNvSpPr/>
          <p:nvPr/>
        </p:nvSpPr>
        <p:spPr>
          <a:xfrm>
            <a:off x="6096000" y="2266426"/>
            <a:ext cx="4443452" cy="669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D1980-DCD2-4D27-B614-851A6321B29B}"/>
              </a:ext>
            </a:extLst>
          </p:cNvPr>
          <p:cNvSpPr/>
          <p:nvPr/>
        </p:nvSpPr>
        <p:spPr>
          <a:xfrm>
            <a:off x="6096000" y="2969438"/>
            <a:ext cx="4443452" cy="2886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0CC091A-BBBD-4FDE-9375-D22620D49D82}"/>
              </a:ext>
            </a:extLst>
          </p:cNvPr>
          <p:cNvSpPr/>
          <p:nvPr/>
        </p:nvSpPr>
        <p:spPr>
          <a:xfrm>
            <a:off x="10863292" y="3632175"/>
            <a:ext cx="1098958" cy="612648"/>
          </a:xfrm>
          <a:prstGeom prst="wedgeRectCallout">
            <a:avLst>
              <a:gd name="adj1" fmla="val -77756"/>
              <a:gd name="adj2" fmla="val 844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Current Unserved homes 17.3 Homes/mile 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A495092-16E4-4EC9-92EF-7A1D3AFCDDAD}"/>
              </a:ext>
            </a:extLst>
          </p:cNvPr>
          <p:cNvSpPr/>
          <p:nvPr/>
        </p:nvSpPr>
        <p:spPr>
          <a:xfrm>
            <a:off x="10863292" y="2466237"/>
            <a:ext cx="1098958" cy="612648"/>
          </a:xfrm>
          <a:prstGeom prst="wedgeRectCallout">
            <a:avLst>
              <a:gd name="adj1" fmla="val -77756"/>
              <a:gd name="adj2" fmla="val 844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Build-out with Contribution option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AC85C300-BD34-49B5-8F57-BACCA29D31CE}"/>
              </a:ext>
            </a:extLst>
          </p:cNvPr>
          <p:cNvSpPr/>
          <p:nvPr/>
        </p:nvSpPr>
        <p:spPr>
          <a:xfrm>
            <a:off x="151854" y="2311642"/>
            <a:ext cx="842395" cy="1534486"/>
          </a:xfrm>
          <a:prstGeom prst="wedgeRectCallout">
            <a:avLst>
              <a:gd name="adj1" fmla="val 60412"/>
              <a:gd name="adj2" fmla="val 635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Potential leverage to upgrade service level offerings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6E5F4-5711-467A-AFF3-B885181D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6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7840-17E3-4424-97F3-13A49A55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94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Competitive Landscape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5F01-2860-4207-A821-96AD2D66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848"/>
            <a:ext cx="10515600" cy="4994115"/>
          </a:xfrm>
        </p:spPr>
        <p:txBody>
          <a:bodyPr>
            <a:normAutofit/>
          </a:bodyPr>
          <a:lstStyle/>
          <a:p>
            <a:r>
              <a:rPr lang="en-US" sz="1400" dirty="0"/>
              <a:t>Consolidated Communications and Spectrum are the two primary facility based Broadband providers with significant geographic coverage</a:t>
            </a:r>
          </a:p>
          <a:p>
            <a:r>
              <a:rPr lang="en-US" sz="1400" dirty="0"/>
              <a:t>Consolidated Communications offers up to 50Mbps for $56/</a:t>
            </a:r>
            <a:r>
              <a:rPr lang="en-US" sz="1400" dirty="0" err="1"/>
              <a:t>mo</a:t>
            </a:r>
            <a:r>
              <a:rPr lang="en-US" sz="1400" dirty="0"/>
              <a:t> with a distance limitation of less than a mile from the Central Office</a:t>
            </a:r>
          </a:p>
          <a:p>
            <a:r>
              <a:rPr lang="en-US" sz="1400" dirty="0"/>
              <a:t>Spectrum offers plans of 200Mbps up to 940Mbps which is not distance limited and priced between $50/</a:t>
            </a:r>
            <a:r>
              <a:rPr lang="en-US" sz="1400" dirty="0" err="1"/>
              <a:t>mo</a:t>
            </a:r>
            <a:r>
              <a:rPr lang="en-US" sz="1400" dirty="0"/>
              <a:t> to $110/Mo</a:t>
            </a:r>
          </a:p>
          <a:p>
            <a:r>
              <a:rPr lang="en-US" sz="1400" dirty="0"/>
              <a:t>RedZone offers 5Mbps fixed wireless for $44/</a:t>
            </a:r>
            <a:r>
              <a:rPr lang="en-US" sz="1400" dirty="0" err="1"/>
              <a:t>mo</a:t>
            </a:r>
            <a:r>
              <a:rPr lang="en-US" sz="1400" dirty="0"/>
              <a:t> with coverage based on a case-by-case site assessment </a:t>
            </a:r>
          </a:p>
          <a:p>
            <a:r>
              <a:rPr lang="en-US" sz="1400" dirty="0"/>
              <a:t>Trail Runner offers mobile wireless 25Mbps for $80/</a:t>
            </a:r>
            <a:r>
              <a:rPr lang="en-US" sz="1400" dirty="0" err="1"/>
              <a:t>mo</a:t>
            </a:r>
            <a:r>
              <a:rPr lang="en-US" sz="1400" dirty="0"/>
              <a:t> with coverage based on a case-by-case site assessment  </a:t>
            </a:r>
          </a:p>
          <a:p>
            <a:endParaRPr lang="en-US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6F9988-0F6E-4970-B6F0-528179483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56485"/>
              </p:ext>
            </p:extLst>
          </p:nvPr>
        </p:nvGraphicFramePr>
        <p:xfrm>
          <a:off x="930478" y="2838513"/>
          <a:ext cx="9790655" cy="2773722"/>
        </p:xfrm>
        <a:graphic>
          <a:graphicData uri="http://schemas.openxmlformats.org/drawingml/2006/table">
            <a:tbl>
              <a:tblPr firstRow="1" firstCol="1" bandRow="1"/>
              <a:tblGrid>
                <a:gridCol w="1099570">
                  <a:extLst>
                    <a:ext uri="{9D8B030D-6E8A-4147-A177-3AD203B41FA5}">
                      <a16:colId xmlns:a16="http://schemas.microsoft.com/office/drawing/2014/main" val="651061564"/>
                    </a:ext>
                  </a:extLst>
                </a:gridCol>
                <a:gridCol w="714764">
                  <a:extLst>
                    <a:ext uri="{9D8B030D-6E8A-4147-A177-3AD203B41FA5}">
                      <a16:colId xmlns:a16="http://schemas.microsoft.com/office/drawing/2014/main" val="2836250652"/>
                    </a:ext>
                  </a:extLst>
                </a:gridCol>
                <a:gridCol w="761177">
                  <a:extLst>
                    <a:ext uri="{9D8B030D-6E8A-4147-A177-3AD203B41FA5}">
                      <a16:colId xmlns:a16="http://schemas.microsoft.com/office/drawing/2014/main" val="549764101"/>
                    </a:ext>
                  </a:extLst>
                </a:gridCol>
                <a:gridCol w="705480">
                  <a:extLst>
                    <a:ext uri="{9D8B030D-6E8A-4147-A177-3AD203B41FA5}">
                      <a16:colId xmlns:a16="http://schemas.microsoft.com/office/drawing/2014/main" val="2526588556"/>
                    </a:ext>
                  </a:extLst>
                </a:gridCol>
                <a:gridCol w="706325">
                  <a:extLst>
                    <a:ext uri="{9D8B030D-6E8A-4147-A177-3AD203B41FA5}">
                      <a16:colId xmlns:a16="http://schemas.microsoft.com/office/drawing/2014/main" val="2619428230"/>
                    </a:ext>
                  </a:extLst>
                </a:gridCol>
                <a:gridCol w="685228">
                  <a:extLst>
                    <a:ext uri="{9D8B030D-6E8A-4147-A177-3AD203B41FA5}">
                      <a16:colId xmlns:a16="http://schemas.microsoft.com/office/drawing/2014/main" val="3756062200"/>
                    </a:ext>
                  </a:extLst>
                </a:gridCol>
                <a:gridCol w="685228">
                  <a:extLst>
                    <a:ext uri="{9D8B030D-6E8A-4147-A177-3AD203B41FA5}">
                      <a16:colId xmlns:a16="http://schemas.microsoft.com/office/drawing/2014/main" val="4061500327"/>
                    </a:ext>
                  </a:extLst>
                </a:gridCol>
                <a:gridCol w="685228">
                  <a:extLst>
                    <a:ext uri="{9D8B030D-6E8A-4147-A177-3AD203B41FA5}">
                      <a16:colId xmlns:a16="http://schemas.microsoft.com/office/drawing/2014/main" val="407895619"/>
                    </a:ext>
                  </a:extLst>
                </a:gridCol>
                <a:gridCol w="685228">
                  <a:extLst>
                    <a:ext uri="{9D8B030D-6E8A-4147-A177-3AD203B41FA5}">
                      <a16:colId xmlns:a16="http://schemas.microsoft.com/office/drawing/2014/main" val="1425812577"/>
                    </a:ext>
                  </a:extLst>
                </a:gridCol>
                <a:gridCol w="762864">
                  <a:extLst>
                    <a:ext uri="{9D8B030D-6E8A-4147-A177-3AD203B41FA5}">
                      <a16:colId xmlns:a16="http://schemas.microsoft.com/office/drawing/2014/main" val="1340033671"/>
                    </a:ext>
                  </a:extLst>
                </a:gridCol>
                <a:gridCol w="794088">
                  <a:extLst>
                    <a:ext uri="{9D8B030D-6E8A-4147-A177-3AD203B41FA5}">
                      <a16:colId xmlns:a16="http://schemas.microsoft.com/office/drawing/2014/main" val="1936482899"/>
                    </a:ext>
                  </a:extLst>
                </a:gridCol>
                <a:gridCol w="762864">
                  <a:extLst>
                    <a:ext uri="{9D8B030D-6E8A-4147-A177-3AD203B41FA5}">
                      <a16:colId xmlns:a16="http://schemas.microsoft.com/office/drawing/2014/main" val="614956699"/>
                    </a:ext>
                  </a:extLst>
                </a:gridCol>
                <a:gridCol w="742611">
                  <a:extLst>
                    <a:ext uri="{9D8B030D-6E8A-4147-A177-3AD203B41FA5}">
                      <a16:colId xmlns:a16="http://schemas.microsoft.com/office/drawing/2014/main" val="3291146319"/>
                    </a:ext>
                  </a:extLst>
                </a:gridCol>
              </a:tblGrid>
              <a:tr h="643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Competition Assessment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Facilities Based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Leased DSL Circuit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Circuit Leased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5Mbps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10Mbps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25Mbps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50Mbps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200Mbps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400Mbps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940Mbps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Income Plan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21518"/>
                  </a:ext>
                </a:extLst>
              </a:tr>
              <a:tr h="4259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Consolidated Comm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~12,000’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~8000’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~4500’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2Mbps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$9.25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695103"/>
                  </a:ext>
                </a:extLst>
              </a:tr>
              <a:tr h="4259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Spectrum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Mbps $22.99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830407"/>
                  </a:ext>
                </a:extLst>
              </a:tr>
              <a:tr h="4259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 Party Providers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76086"/>
                  </a:ext>
                </a:extLst>
              </a:tr>
              <a:tr h="4259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Zone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Fixed Wireless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02413"/>
                  </a:ext>
                </a:extLst>
              </a:tr>
              <a:tr h="4259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Trail Runner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Mobile Wireless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Unknown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4709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6C6B7-1E99-4507-8FD3-B691A51D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1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7840-17E3-4424-97F3-13A49A55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32600" cy="49894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Single Provider Multi-Community Coalition Assessment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65DD66B-328B-41A1-B452-1E50E402B8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844286"/>
              </p:ext>
            </p:extLst>
          </p:nvPr>
        </p:nvGraphicFramePr>
        <p:xfrm>
          <a:off x="746620" y="1210741"/>
          <a:ext cx="6924180" cy="1771650"/>
        </p:xfrm>
        <a:graphic>
          <a:graphicData uri="http://schemas.openxmlformats.org/drawingml/2006/table">
            <a:tbl>
              <a:tblPr/>
              <a:tblGrid>
                <a:gridCol w="710419">
                  <a:extLst>
                    <a:ext uri="{9D8B030D-6E8A-4147-A177-3AD203B41FA5}">
                      <a16:colId xmlns:a16="http://schemas.microsoft.com/office/drawing/2014/main" val="2252463489"/>
                    </a:ext>
                  </a:extLst>
                </a:gridCol>
                <a:gridCol w="597615">
                  <a:extLst>
                    <a:ext uri="{9D8B030D-6E8A-4147-A177-3AD203B41FA5}">
                      <a16:colId xmlns:a16="http://schemas.microsoft.com/office/drawing/2014/main" val="4106701107"/>
                    </a:ext>
                  </a:extLst>
                </a:gridCol>
                <a:gridCol w="597615">
                  <a:extLst>
                    <a:ext uri="{9D8B030D-6E8A-4147-A177-3AD203B41FA5}">
                      <a16:colId xmlns:a16="http://schemas.microsoft.com/office/drawing/2014/main" val="1566542599"/>
                    </a:ext>
                  </a:extLst>
                </a:gridCol>
                <a:gridCol w="540014">
                  <a:extLst>
                    <a:ext uri="{9D8B030D-6E8A-4147-A177-3AD203B41FA5}">
                      <a16:colId xmlns:a16="http://schemas.microsoft.com/office/drawing/2014/main" val="4175890396"/>
                    </a:ext>
                  </a:extLst>
                </a:gridCol>
                <a:gridCol w="672017">
                  <a:extLst>
                    <a:ext uri="{9D8B030D-6E8A-4147-A177-3AD203B41FA5}">
                      <a16:colId xmlns:a16="http://schemas.microsoft.com/office/drawing/2014/main" val="3185005272"/>
                    </a:ext>
                  </a:extLst>
                </a:gridCol>
                <a:gridCol w="741619">
                  <a:extLst>
                    <a:ext uri="{9D8B030D-6E8A-4147-A177-3AD203B41FA5}">
                      <a16:colId xmlns:a16="http://schemas.microsoft.com/office/drawing/2014/main" val="1470305102"/>
                    </a:ext>
                  </a:extLst>
                </a:gridCol>
                <a:gridCol w="626417">
                  <a:extLst>
                    <a:ext uri="{9D8B030D-6E8A-4147-A177-3AD203B41FA5}">
                      <a16:colId xmlns:a16="http://schemas.microsoft.com/office/drawing/2014/main" val="212108446"/>
                    </a:ext>
                  </a:extLst>
                </a:gridCol>
                <a:gridCol w="633616">
                  <a:extLst>
                    <a:ext uri="{9D8B030D-6E8A-4147-A177-3AD203B41FA5}">
                      <a16:colId xmlns:a16="http://schemas.microsoft.com/office/drawing/2014/main" val="3764289618"/>
                    </a:ext>
                  </a:extLst>
                </a:gridCol>
                <a:gridCol w="883223">
                  <a:extLst>
                    <a:ext uri="{9D8B030D-6E8A-4147-A177-3AD203B41FA5}">
                      <a16:colId xmlns:a16="http://schemas.microsoft.com/office/drawing/2014/main" val="226466067"/>
                    </a:ext>
                  </a:extLst>
                </a:gridCol>
                <a:gridCol w="921625">
                  <a:extLst>
                    <a:ext uri="{9D8B030D-6E8A-4147-A177-3AD203B41FA5}">
                      <a16:colId xmlns:a16="http://schemas.microsoft.com/office/drawing/2014/main" val="30366531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Community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BB Coverage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Homes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Home/Mile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Construction Cost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Cost/Mile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Cost/Home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Cost/Subscriber 40% Subscription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Cost/Subscriber 50% Subscription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7593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Readfield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$4,414,079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$66,061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$8,291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$6,633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70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Fayette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$3,632,321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$66,815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$8,806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883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$4,308,401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$64,479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$9,608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$7,687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79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 Vernon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$5,116,265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$4,484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$11,210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$8,968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72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Vienna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$2,107,102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$66,924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$4,923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$12,308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$9,846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081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Wayne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$3,473,530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$70,237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$3,943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$9,857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$7,885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33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TTL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$23,051,698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$66,350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$4,025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$10,063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$8,050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413561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1F64AE-7320-4491-8FF7-061BB943C8C7}"/>
              </a:ext>
            </a:extLst>
          </p:cNvPr>
          <p:cNvSpPr txBox="1">
            <a:spLocks/>
          </p:cNvSpPr>
          <p:nvPr/>
        </p:nvSpPr>
        <p:spPr>
          <a:xfrm>
            <a:off x="7878659" y="1072900"/>
            <a:ext cx="3731703" cy="1909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Readfield has the highest homes per mile density and the lowest average cost per home and Subscriber</a:t>
            </a:r>
          </a:p>
          <a:p>
            <a:r>
              <a:rPr lang="en-US" sz="1400" dirty="0"/>
              <a:t>$8,300 construction cost per Subscriber at a 40% take-rate</a:t>
            </a:r>
          </a:p>
          <a:p>
            <a:r>
              <a:rPr lang="en-US" sz="1400" dirty="0"/>
              <a:t>Readfield has the great % of Broadband coverage</a:t>
            </a:r>
          </a:p>
          <a:p>
            <a:r>
              <a:rPr lang="en-US" sz="1400" dirty="0"/>
              <a:t>The other five communities most likely qualify for Federal Rural Broadband funding whereas Readfield most likely will not qualify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54287C5-FF8B-4FA9-ABE5-9AEB7A51E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51879"/>
              </p:ext>
            </p:extLst>
          </p:nvPr>
        </p:nvGraphicFramePr>
        <p:xfrm>
          <a:off x="746620" y="3429000"/>
          <a:ext cx="6924181" cy="2995086"/>
        </p:xfrm>
        <a:graphic>
          <a:graphicData uri="http://schemas.openxmlformats.org/drawingml/2006/table">
            <a:tbl>
              <a:tblPr firstRow="1" firstCol="1" bandRow="1"/>
              <a:tblGrid>
                <a:gridCol w="1619718">
                  <a:extLst>
                    <a:ext uri="{9D8B030D-6E8A-4147-A177-3AD203B41FA5}">
                      <a16:colId xmlns:a16="http://schemas.microsoft.com/office/drawing/2014/main" val="2713248605"/>
                    </a:ext>
                  </a:extLst>
                </a:gridCol>
                <a:gridCol w="1069791">
                  <a:extLst>
                    <a:ext uri="{9D8B030D-6E8A-4147-A177-3AD203B41FA5}">
                      <a16:colId xmlns:a16="http://schemas.microsoft.com/office/drawing/2014/main" val="3169112564"/>
                    </a:ext>
                  </a:extLst>
                </a:gridCol>
                <a:gridCol w="1136844">
                  <a:extLst>
                    <a:ext uri="{9D8B030D-6E8A-4147-A177-3AD203B41FA5}">
                      <a16:colId xmlns:a16="http://schemas.microsoft.com/office/drawing/2014/main" val="3068746591"/>
                    </a:ext>
                  </a:extLst>
                </a:gridCol>
                <a:gridCol w="992259">
                  <a:extLst>
                    <a:ext uri="{9D8B030D-6E8A-4147-A177-3AD203B41FA5}">
                      <a16:colId xmlns:a16="http://schemas.microsoft.com/office/drawing/2014/main" val="3893330328"/>
                    </a:ext>
                  </a:extLst>
                </a:gridCol>
                <a:gridCol w="1036053">
                  <a:extLst>
                    <a:ext uri="{9D8B030D-6E8A-4147-A177-3AD203B41FA5}">
                      <a16:colId xmlns:a16="http://schemas.microsoft.com/office/drawing/2014/main" val="2713389326"/>
                    </a:ext>
                  </a:extLst>
                </a:gridCol>
                <a:gridCol w="1069516">
                  <a:extLst>
                    <a:ext uri="{9D8B030D-6E8A-4147-A177-3AD203B41FA5}">
                      <a16:colId xmlns:a16="http://schemas.microsoft.com/office/drawing/2014/main" val="3227556399"/>
                    </a:ext>
                  </a:extLst>
                </a:gridCol>
              </a:tblGrid>
              <a:tr h="335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 Owned Network Operational Model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Multi-Town scale savings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Ownership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Fee Structure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069055"/>
                  </a:ext>
                </a:extLst>
              </a:tr>
              <a:tr h="164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 Construction cost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Marginal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Town(s)/Customer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Mile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Party Contract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574663"/>
                  </a:ext>
                </a:extLst>
              </a:tr>
              <a:tr h="164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 Service Line Install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Marginal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Town(s)/Customer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incident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Party Contract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103741"/>
                  </a:ext>
                </a:extLst>
              </a:tr>
              <a:tr h="335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 Service Line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/Repair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Town(s)/Customer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incident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 Party Contract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554745"/>
                  </a:ext>
                </a:extLst>
              </a:tr>
              <a:tr h="164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Service/Repair visit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Town(s)/Customer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incident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viable option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320608"/>
                  </a:ext>
                </a:extLst>
              </a:tr>
              <a:tr h="335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Network-Plant Maintenance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Town(s)/Customer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incident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 Party Contract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2874"/>
                  </a:ext>
                </a:extLst>
              </a:tr>
              <a:tr h="335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Improvements/Upgrades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incident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 Party Contract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729427"/>
                  </a:ext>
                </a:extLst>
              </a:tr>
              <a:tr h="164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Billing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viable option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23361"/>
                  </a:ext>
                </a:extLst>
              </a:tr>
              <a:tr h="332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Technical Support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viable option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16583"/>
                  </a:ext>
                </a:extLst>
              </a:tr>
              <a:tr h="335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ONU Main/Repair/Replace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incident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viable option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738885"/>
                  </a:ext>
                </a:extLst>
              </a:tr>
              <a:tr h="164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Premise WiFi CPE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viable option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12753"/>
                  </a:ext>
                </a:extLst>
              </a:tr>
              <a:tr h="164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 Debt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viable option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806757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78219C-21FE-4CFC-A433-9BE73DEB2167}"/>
              </a:ext>
            </a:extLst>
          </p:cNvPr>
          <p:cNvSpPr txBox="1">
            <a:spLocks/>
          </p:cNvSpPr>
          <p:nvPr/>
        </p:nvSpPr>
        <p:spPr>
          <a:xfrm>
            <a:off x="7931790" y="3283371"/>
            <a:ext cx="4100819" cy="3438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Coalition cost benefit potential</a:t>
            </a:r>
          </a:p>
          <a:p>
            <a:r>
              <a:rPr lang="en-US" sz="1300" dirty="0"/>
              <a:t>Estimated potential 5%-7% material savings </a:t>
            </a:r>
          </a:p>
          <a:p>
            <a:r>
              <a:rPr lang="en-US" sz="1300" dirty="0"/>
              <a:t>Considering the Rural Broadband initiative activity nationally, the demand for construction contractor resources will exceed supply. Therefore, we should expect construction labor cost to increase </a:t>
            </a:r>
          </a:p>
          <a:p>
            <a:r>
              <a:rPr lang="en-US" sz="1300" dirty="0"/>
              <a:t>Economy of scale materials saving may be offset by higher construction labor cost</a:t>
            </a:r>
          </a:p>
          <a:p>
            <a:r>
              <a:rPr lang="en-US" sz="1300" dirty="0"/>
              <a:t>Low to moderate operational cost savings for Plant maintenance, Network maintenance and per subscriber fee in the single provider model</a:t>
            </a:r>
          </a:p>
          <a:p>
            <a:r>
              <a:rPr lang="en-US" sz="1300" b="1" dirty="0"/>
              <a:t>Risk: </a:t>
            </a:r>
            <a:r>
              <a:rPr lang="en-US" sz="1300" dirty="0"/>
              <a:t>A multi-community coalition will extend the solution timeline which may not outweigh the benefit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82D1C-AE8F-476C-9766-DBAA4345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B7DBD-B81D-418E-8B1F-B10BF9FE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DD28-AFB5-4E8C-A00D-31913DD3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FF8F7-D78F-4825-875C-CB7556E5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7840-17E3-4424-97F3-13A49A55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94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Readfield FTTH Model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5F01-2860-4207-A821-96AD2D66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1" y="864066"/>
            <a:ext cx="10167683" cy="5774859"/>
          </a:xfrm>
        </p:spPr>
        <p:txBody>
          <a:bodyPr>
            <a:normAutofit fontScale="92500" lnSpcReduction="20000"/>
          </a:bodyPr>
          <a:lstStyle/>
          <a:p>
            <a:r>
              <a:rPr lang="en-US" sz="1700" b="1" dirty="0"/>
              <a:t>Purpose</a:t>
            </a:r>
          </a:p>
          <a:p>
            <a:pPr lvl="1"/>
            <a:r>
              <a:rPr lang="en-US" sz="1500" dirty="0"/>
              <a:t>Evaluate Broadband solution options that address the community Broadband needs </a:t>
            </a:r>
          </a:p>
          <a:p>
            <a:pPr lvl="1"/>
            <a:r>
              <a:rPr lang="en-US" sz="1500" dirty="0"/>
              <a:t>Explore FTTH model constructs leveraging the Casco Bay Advisors LLC Proforma </a:t>
            </a:r>
          </a:p>
          <a:p>
            <a:pPr lvl="1"/>
            <a:r>
              <a:rPr lang="en-US" sz="1500" dirty="0"/>
              <a:t>Assess Capital investment, Operational Cost, Model Benefits and Risks</a:t>
            </a:r>
          </a:p>
          <a:p>
            <a:pPr lvl="1"/>
            <a:r>
              <a:rPr lang="en-US" sz="1500" dirty="0"/>
              <a:t>Assess the Spectrum Franchise Agreement terms and conditions relative to unserviced areas</a:t>
            </a:r>
          </a:p>
          <a:p>
            <a:pPr lvl="1"/>
            <a:r>
              <a:rPr lang="en-US" sz="1500" dirty="0"/>
              <a:t>Competitive offering and price point assessment</a:t>
            </a:r>
          </a:p>
          <a:p>
            <a:pPr lvl="1"/>
            <a:r>
              <a:rPr lang="en-US" sz="1500" dirty="0"/>
              <a:t>Determine next steps</a:t>
            </a:r>
          </a:p>
          <a:p>
            <a:r>
              <a:rPr lang="en-US" sz="1700" b="1" dirty="0"/>
              <a:t>Scope</a:t>
            </a:r>
          </a:p>
          <a:p>
            <a:pPr lvl="1"/>
            <a:r>
              <a:rPr lang="en-US" sz="1500" dirty="0"/>
              <a:t>This assessment is limited to Broadband Internet service </a:t>
            </a:r>
          </a:p>
          <a:p>
            <a:pPr lvl="1"/>
            <a:r>
              <a:rPr lang="en-US" sz="1500" dirty="0"/>
              <a:t>Primary focus on Town of Readfield </a:t>
            </a:r>
          </a:p>
          <a:p>
            <a:pPr lvl="1"/>
            <a:r>
              <a:rPr lang="en-US" sz="1500" dirty="0"/>
              <a:t>Economy of scale assessment of multi-community coalition approach</a:t>
            </a:r>
          </a:p>
          <a:p>
            <a:r>
              <a:rPr lang="en-US" sz="1700" b="1" dirty="0"/>
              <a:t>Methodology</a:t>
            </a:r>
          </a:p>
          <a:p>
            <a:pPr lvl="1"/>
            <a:r>
              <a:rPr lang="en-US" sz="1500" dirty="0"/>
              <a:t>Visual representation of model constructs</a:t>
            </a:r>
          </a:p>
          <a:p>
            <a:pPr lvl="1"/>
            <a:r>
              <a:rPr lang="en-US" sz="1500" dirty="0"/>
              <a:t>Define model construct demarcation ownership</a:t>
            </a:r>
          </a:p>
          <a:p>
            <a:pPr lvl="1"/>
            <a:r>
              <a:rPr lang="en-US" sz="1500" dirty="0"/>
              <a:t>Pros/Cons/Risks assessment</a:t>
            </a:r>
          </a:p>
          <a:p>
            <a:r>
              <a:rPr lang="en-US" sz="1700" b="1" dirty="0"/>
              <a:t>Model Summary</a:t>
            </a:r>
          </a:p>
          <a:p>
            <a:pPr lvl="1"/>
            <a:r>
              <a:rPr lang="en-US" sz="1500" dirty="0"/>
              <a:t>Operational model variances, benefits and risks</a:t>
            </a:r>
          </a:p>
          <a:p>
            <a:pPr lvl="1"/>
            <a:r>
              <a:rPr lang="en-US" sz="1500" dirty="0"/>
              <a:t>Assess</a:t>
            </a:r>
            <a:r>
              <a:rPr lang="en-US" sz="1500" b="1" dirty="0"/>
              <a:t> </a:t>
            </a:r>
            <a:r>
              <a:rPr lang="en-US" sz="1500" dirty="0"/>
              <a:t>model capital and operational cost </a:t>
            </a:r>
          </a:p>
          <a:p>
            <a:pPr lvl="1"/>
            <a:r>
              <a:rPr lang="en-US" sz="1500" dirty="0"/>
              <a:t>Franchise Agreement applicable terms and conditions assessment</a:t>
            </a:r>
          </a:p>
          <a:p>
            <a:r>
              <a:rPr lang="en-US" sz="1700" b="1" dirty="0"/>
              <a:t>Provider product and pricing</a:t>
            </a:r>
          </a:p>
          <a:p>
            <a:pPr lvl="1"/>
            <a:r>
              <a:rPr lang="en-US" sz="1500" dirty="0"/>
              <a:t>Summary level competitive landscape and current provider product and pricing</a:t>
            </a:r>
          </a:p>
          <a:p>
            <a:r>
              <a:rPr lang="en-US" sz="1700" b="1" dirty="0"/>
              <a:t>Multi Community Model</a:t>
            </a:r>
          </a:p>
          <a:p>
            <a:pPr lvl="1"/>
            <a:r>
              <a:rPr lang="en-US" sz="1500" dirty="0"/>
              <a:t>Assessment of multi-community Capital and Operation cost economies of scale</a:t>
            </a:r>
          </a:p>
          <a:p>
            <a:r>
              <a:rPr lang="en-US" sz="1700" b="1" dirty="0"/>
              <a:t>Next Steps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C43E8-5636-4F38-839C-9E5125A72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0"/>
          <a:stretch/>
        </p:blipFill>
        <p:spPr>
          <a:xfrm>
            <a:off x="7838841" y="2214868"/>
            <a:ext cx="3195871" cy="33840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94E66-0802-41FD-9208-805148A3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1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5D20905C-B323-454F-B27B-AC3323B5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43997" y="4105409"/>
            <a:ext cx="385457" cy="368198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43075259-BE34-4467-BEF2-190280ED0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439" y="4000549"/>
            <a:ext cx="545139" cy="49894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B682EF6-D5AB-4269-AAC1-964368BC2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180" y="1212155"/>
            <a:ext cx="284398" cy="58172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784402C-8D43-4E43-8EC0-38AF58A5A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284" y="2801592"/>
            <a:ext cx="1321550" cy="989887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1FDE83A0-352C-4042-BE9D-8DADED49EAF4}"/>
              </a:ext>
            </a:extLst>
          </p:cNvPr>
          <p:cNvSpPr/>
          <p:nvPr/>
        </p:nvSpPr>
        <p:spPr>
          <a:xfrm>
            <a:off x="1226130" y="2350962"/>
            <a:ext cx="1225267" cy="6627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27840-17E3-4424-97F3-13A49A55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920" y="281844"/>
            <a:ext cx="5028612" cy="4989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Single Provider Model </a:t>
            </a:r>
            <a:br>
              <a:rPr lang="en-US" sz="2400" dirty="0"/>
            </a:br>
            <a:r>
              <a:rPr lang="en-US" sz="2400" dirty="0"/>
              <a:t>Ownership Demarcation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5F01-2860-4207-A821-96AD2D66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27" y="5358594"/>
            <a:ext cx="10515600" cy="1194770"/>
          </a:xfrm>
        </p:spPr>
        <p:txBody>
          <a:bodyPr>
            <a:normAutofit/>
          </a:bodyPr>
          <a:lstStyle/>
          <a:p>
            <a:r>
              <a:rPr lang="en-US" sz="1200" dirty="0"/>
              <a:t>Service Provider is the Network Provider</a:t>
            </a:r>
          </a:p>
          <a:p>
            <a:r>
              <a:rPr lang="en-US" sz="1200" dirty="0"/>
              <a:t>The Town carries the Capital investment, operational cost and financial risk for all aspects of the Network</a:t>
            </a:r>
          </a:p>
          <a:p>
            <a:r>
              <a:rPr lang="en-US" sz="1200" dirty="0"/>
              <a:t>The Network Provider provides, maintains and replaces the customer premise ONU equipment</a:t>
            </a:r>
          </a:p>
          <a:p>
            <a:r>
              <a:rPr lang="en-US" sz="1200" dirty="0"/>
              <a:t> Customer owns and maintains the premise WiFi equipment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F56B3-7B19-4205-952A-599FF7B51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631" y="2789121"/>
            <a:ext cx="1215410" cy="1100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E055A-51B2-4509-BC2B-E95A0E1F4B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8531" y="4031477"/>
            <a:ext cx="1401661" cy="523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F05855-CD99-45CF-87CA-15F10ADA4D01}"/>
              </a:ext>
            </a:extLst>
          </p:cNvPr>
          <p:cNvSpPr txBox="1"/>
          <p:nvPr/>
        </p:nvSpPr>
        <p:spPr>
          <a:xfrm>
            <a:off x="2866631" y="2666010"/>
            <a:ext cx="1215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Router/Aggregator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38BA0-B6F5-484B-8BBD-05868BF0ED43}"/>
              </a:ext>
            </a:extLst>
          </p:cNvPr>
          <p:cNvSpPr txBox="1"/>
          <p:nvPr/>
        </p:nvSpPr>
        <p:spPr>
          <a:xfrm>
            <a:off x="2955920" y="4548052"/>
            <a:ext cx="121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         OLT </a:t>
            </a:r>
          </a:p>
          <a:p>
            <a:r>
              <a:rPr lang="en-US" sz="1000" dirty="0"/>
              <a:t>Optical TX/RX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6BAE45-7BC9-4D08-B186-BA2B939BCBE6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3474336" y="3889641"/>
            <a:ext cx="5026" cy="14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B24047E-307F-43CF-AC04-C22126F2993C}"/>
              </a:ext>
            </a:extLst>
          </p:cNvPr>
          <p:cNvSpPr txBox="1"/>
          <p:nvPr/>
        </p:nvSpPr>
        <p:spPr>
          <a:xfrm>
            <a:off x="1267139" y="2512115"/>
            <a:ext cx="1215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Network Provider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64878D-73A0-42EF-A77E-442245E42133}"/>
              </a:ext>
            </a:extLst>
          </p:cNvPr>
          <p:cNvCxnSpPr>
            <a:cxnSpLocks/>
            <a:stCxn id="12" idx="3"/>
            <a:endCxn id="21" idx="2"/>
          </p:cNvCxnSpPr>
          <p:nvPr/>
        </p:nvCxnSpPr>
        <p:spPr>
          <a:xfrm flipV="1">
            <a:off x="2482550" y="2139344"/>
            <a:ext cx="987618" cy="49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61AB802-F1C8-4152-A3C9-2D2F7890DBFE}"/>
              </a:ext>
            </a:extLst>
          </p:cNvPr>
          <p:cNvSpPr txBox="1"/>
          <p:nvPr/>
        </p:nvSpPr>
        <p:spPr>
          <a:xfrm>
            <a:off x="2862462" y="1893123"/>
            <a:ext cx="1215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IP Transit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8D32855-7791-4754-B24D-4E702F6F7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698" y="1721937"/>
            <a:ext cx="384081" cy="3718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704527-EB7A-4ACB-B79B-4A90C0959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26277" y="4499247"/>
            <a:ext cx="385457" cy="368198"/>
          </a:xfrm>
          <a:prstGeom prst="rect">
            <a:avLst/>
          </a:prstGeom>
        </p:spPr>
      </p:pic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6A02BBC2-B707-4C8C-8494-983621FAAC18}"/>
              </a:ext>
            </a:extLst>
          </p:cNvPr>
          <p:cNvCxnSpPr>
            <a:cxnSpLocks/>
          </p:cNvCxnSpPr>
          <p:nvPr/>
        </p:nvCxnSpPr>
        <p:spPr>
          <a:xfrm flipV="1">
            <a:off x="4929454" y="1882714"/>
            <a:ext cx="811244" cy="2381627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8A0C8C0D-A30A-4CDF-91E1-0DC91EF13E97}"/>
              </a:ext>
            </a:extLst>
          </p:cNvPr>
          <p:cNvCxnSpPr>
            <a:cxnSpLocks/>
            <a:stCxn id="35" idx="3"/>
            <a:endCxn id="76" idx="1"/>
          </p:cNvCxnSpPr>
          <p:nvPr/>
        </p:nvCxnSpPr>
        <p:spPr>
          <a:xfrm flipV="1">
            <a:off x="6124779" y="1503017"/>
            <a:ext cx="534401" cy="404864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9B9F7987-8C82-4BDD-B355-045921E2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908908" y="3394944"/>
            <a:ext cx="385457" cy="36819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16C3371-D4D0-40E2-9160-F537FB73F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127" y="1206508"/>
            <a:ext cx="545139" cy="49894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45AAD0B-AB9A-4855-8237-07804273A6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0828" y="1316529"/>
            <a:ext cx="569622" cy="35336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4A3019A-AA2A-4B3B-9FFF-D4C91E1EB5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7973" y="1171496"/>
            <a:ext cx="582838" cy="457737"/>
          </a:xfrm>
          <a:prstGeom prst="rect">
            <a:avLst/>
          </a:prstGeom>
        </p:spPr>
      </p:pic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22DBD268-2F01-48F6-BBA9-73EA9ED953A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41558" y="1528182"/>
            <a:ext cx="567959" cy="40486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FDDBEB5D-1397-4A0E-9759-CA8F06D9653B}"/>
              </a:ext>
            </a:extLst>
          </p:cNvPr>
          <p:cNvCxnSpPr>
            <a:cxnSpLocks/>
          </p:cNvCxnSpPr>
          <p:nvPr/>
        </p:nvCxnSpPr>
        <p:spPr>
          <a:xfrm flipV="1">
            <a:off x="4911734" y="3562265"/>
            <a:ext cx="1005306" cy="1137859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AF11F265-6901-45D4-AA91-802EBF6EE6F3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11734" y="3646154"/>
            <a:ext cx="997174" cy="110430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>
            <a:extLst>
              <a:ext uri="{FF2B5EF4-FFF2-40B4-BE49-F238E27FC236}">
                <a16:creationId xmlns:a16="http://schemas.microsoft.com/office/drawing/2014/main" id="{02DD6595-E8DA-4058-99E2-5B246AE21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79" y="1945219"/>
            <a:ext cx="545139" cy="49894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4CABC7C2-BB76-4F50-9C5A-333E52C00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9680" y="2055240"/>
            <a:ext cx="569622" cy="35336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920B4A87-EA7F-4449-A33B-0395BAE039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6825" y="1910207"/>
            <a:ext cx="582838" cy="45773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E80F83E2-3131-408E-BF65-F6AEB9C6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79" y="2958685"/>
            <a:ext cx="545139" cy="498941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65DD4CE4-CC5D-4A81-A468-5EABECECE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9680" y="3068706"/>
            <a:ext cx="569622" cy="35336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EF47034-16B9-4F45-9494-AC475441CD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6825" y="2923673"/>
            <a:ext cx="582838" cy="457737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0BAE6CC5-35B9-45C6-AD38-62E8802114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2571" y="3060034"/>
            <a:ext cx="286537" cy="585267"/>
          </a:xfrm>
          <a:prstGeom prst="rect">
            <a:avLst/>
          </a:prstGeom>
        </p:spPr>
      </p:pic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29042C26-7C7F-4330-AC72-FB6D77B42242}"/>
              </a:ext>
            </a:extLst>
          </p:cNvPr>
          <p:cNvCxnSpPr>
            <a:cxnSpLocks/>
            <a:stCxn id="64" idx="1"/>
            <a:endCxn id="125" idx="1"/>
          </p:cNvCxnSpPr>
          <p:nvPr/>
        </p:nvCxnSpPr>
        <p:spPr>
          <a:xfrm flipV="1">
            <a:off x="6294365" y="3352668"/>
            <a:ext cx="298206" cy="226375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0B5BF0DC-4821-4053-A076-EBD93869D2A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58865" y="3444947"/>
            <a:ext cx="333706" cy="168064"/>
          </a:xfrm>
          <a:prstGeom prst="bentConnector3">
            <a:avLst>
              <a:gd name="adj1" fmla="val 2988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or: Elbow 137">
            <a:extLst>
              <a:ext uri="{FF2B5EF4-FFF2-40B4-BE49-F238E27FC236}">
                <a16:creationId xmlns:a16="http://schemas.microsoft.com/office/drawing/2014/main" id="{05C274A5-BF57-4BA9-BEA8-E11403A7C7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54621" y="1907880"/>
            <a:ext cx="811244" cy="238162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119FC1C3-E433-419A-975A-8E1C75FCF5F9}"/>
              </a:ext>
            </a:extLst>
          </p:cNvPr>
          <p:cNvSpPr/>
          <p:nvPr/>
        </p:nvSpPr>
        <p:spPr>
          <a:xfrm>
            <a:off x="6954473" y="1367344"/>
            <a:ext cx="967199" cy="184996"/>
          </a:xfrm>
          <a:custGeom>
            <a:avLst/>
            <a:gdLst>
              <a:gd name="connsiteX0" fmla="*/ 0 w 967199"/>
              <a:gd name="connsiteY0" fmla="*/ 0 h 184996"/>
              <a:gd name="connsiteX1" fmla="*/ 855677 w 967199"/>
              <a:gd name="connsiteY1" fmla="*/ 176168 h 184996"/>
              <a:gd name="connsiteX2" fmla="*/ 931178 w 967199"/>
              <a:gd name="connsiteY2" fmla="*/ 142612 h 18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7199" h="184996">
                <a:moveTo>
                  <a:pt x="0" y="0"/>
                </a:moveTo>
                <a:cubicBezTo>
                  <a:pt x="350240" y="76199"/>
                  <a:pt x="700481" y="152399"/>
                  <a:pt x="855677" y="176168"/>
                </a:cubicBezTo>
                <a:cubicBezTo>
                  <a:pt x="1010873" y="199937"/>
                  <a:pt x="971025" y="171274"/>
                  <a:pt x="931178" y="1426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72D5A8E-98A4-4542-80EA-74823EE047FC}"/>
              </a:ext>
            </a:extLst>
          </p:cNvPr>
          <p:cNvCxnSpPr>
            <a:stCxn id="148" idx="0"/>
            <a:endCxn id="118" idx="1"/>
          </p:cNvCxnSpPr>
          <p:nvPr/>
        </p:nvCxnSpPr>
        <p:spPr>
          <a:xfrm>
            <a:off x="6954473" y="1367344"/>
            <a:ext cx="799506" cy="827346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A790EEA6-8596-42A6-9297-F4FD58504CB3}"/>
              </a:ext>
            </a:extLst>
          </p:cNvPr>
          <p:cNvCxnSpPr>
            <a:cxnSpLocks/>
            <a:endCxn id="121" idx="1"/>
          </p:cNvCxnSpPr>
          <p:nvPr/>
        </p:nvCxnSpPr>
        <p:spPr>
          <a:xfrm>
            <a:off x="6879108" y="3204198"/>
            <a:ext cx="874871" cy="395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E1383D51-9B0F-4453-A86B-8EF8BE248D03}"/>
              </a:ext>
            </a:extLst>
          </p:cNvPr>
          <p:cNvCxnSpPr>
            <a:cxnSpLocks/>
          </p:cNvCxnSpPr>
          <p:nvPr/>
        </p:nvCxnSpPr>
        <p:spPr>
          <a:xfrm>
            <a:off x="6876969" y="3204197"/>
            <a:ext cx="896458" cy="93156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>
            <a:extLst>
              <a:ext uri="{FF2B5EF4-FFF2-40B4-BE49-F238E27FC236}">
                <a16:creationId xmlns:a16="http://schemas.microsoft.com/office/drawing/2014/main" id="{A1299F11-02CA-48D0-B3C5-2F883F0380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1140" y="4110570"/>
            <a:ext cx="569622" cy="353363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C5F599B5-7F75-4BD9-9C28-1C92715FF2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8285" y="3965537"/>
            <a:ext cx="582838" cy="457737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1103F0C6-4FEA-47B3-8EED-0208B4AF8A6D}"/>
              </a:ext>
            </a:extLst>
          </p:cNvPr>
          <p:cNvSpPr/>
          <p:nvPr/>
        </p:nvSpPr>
        <p:spPr>
          <a:xfrm>
            <a:off x="6927303" y="4948162"/>
            <a:ext cx="1478666" cy="271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Town owned/Provider maintained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1D83580-6988-4CA4-A39E-EDD0F9BC9E52}"/>
              </a:ext>
            </a:extLst>
          </p:cNvPr>
          <p:cNvSpPr/>
          <p:nvPr/>
        </p:nvSpPr>
        <p:spPr>
          <a:xfrm>
            <a:off x="4364780" y="4950729"/>
            <a:ext cx="2567904" cy="2630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Town owned/Provider maintained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8F8F75F-36B2-4741-B126-BCD6854E5E1A}"/>
              </a:ext>
            </a:extLst>
          </p:cNvPr>
          <p:cNvSpPr/>
          <p:nvPr/>
        </p:nvSpPr>
        <p:spPr>
          <a:xfrm>
            <a:off x="2603084" y="4945084"/>
            <a:ext cx="1741314" cy="2687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Town owned/Provider maintained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2799636-8DAB-4E19-A29C-F3D2DC4620AB}"/>
              </a:ext>
            </a:extLst>
          </p:cNvPr>
          <p:cNvSpPr/>
          <p:nvPr/>
        </p:nvSpPr>
        <p:spPr>
          <a:xfrm>
            <a:off x="1073791" y="4945084"/>
            <a:ext cx="1518399" cy="2729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Network Provider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740D1401-9457-4D7B-AFE7-C25AE726F972}"/>
              </a:ext>
            </a:extLst>
          </p:cNvPr>
          <p:cNvCxnSpPr>
            <a:stCxn id="68" idx="3"/>
            <a:endCxn id="70" idx="1"/>
          </p:cNvCxnSpPr>
          <p:nvPr/>
        </p:nvCxnSpPr>
        <p:spPr>
          <a:xfrm>
            <a:off x="8320266" y="1455979"/>
            <a:ext cx="590562" cy="3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6601C2D-AC8A-4299-AC5F-24D560B41F7B}"/>
              </a:ext>
            </a:extLst>
          </p:cNvPr>
          <p:cNvCxnSpPr/>
          <p:nvPr/>
        </p:nvCxnSpPr>
        <p:spPr>
          <a:xfrm>
            <a:off x="8330024" y="2187678"/>
            <a:ext cx="590562" cy="3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74C4D2F-3E02-4B8D-98FA-07BD9549CEF2}"/>
              </a:ext>
            </a:extLst>
          </p:cNvPr>
          <p:cNvCxnSpPr/>
          <p:nvPr/>
        </p:nvCxnSpPr>
        <p:spPr>
          <a:xfrm>
            <a:off x="8316480" y="3203739"/>
            <a:ext cx="590562" cy="3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24DBBCA-1174-405D-AEF9-4C0DBA6F1FF0}"/>
              </a:ext>
            </a:extLst>
          </p:cNvPr>
          <p:cNvCxnSpPr/>
          <p:nvPr/>
        </p:nvCxnSpPr>
        <p:spPr>
          <a:xfrm>
            <a:off x="8365687" y="4259217"/>
            <a:ext cx="590562" cy="3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306191A-913B-4D90-9009-012CEE8B00FC}"/>
              </a:ext>
            </a:extLst>
          </p:cNvPr>
          <p:cNvSpPr/>
          <p:nvPr/>
        </p:nvSpPr>
        <p:spPr>
          <a:xfrm>
            <a:off x="8394887" y="4950276"/>
            <a:ext cx="1203904" cy="2630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Network Provider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E55C47B-85EC-42AC-B008-56DB81C71731}"/>
              </a:ext>
            </a:extLst>
          </p:cNvPr>
          <p:cNvSpPr/>
          <p:nvPr/>
        </p:nvSpPr>
        <p:spPr>
          <a:xfrm>
            <a:off x="9598200" y="4949613"/>
            <a:ext cx="894757" cy="2698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Customer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4421086-1AFE-4ED8-9AF6-086ED0D440A1}"/>
              </a:ext>
            </a:extLst>
          </p:cNvPr>
          <p:cNvCxnSpPr>
            <a:cxnSpLocks/>
          </p:cNvCxnSpPr>
          <p:nvPr/>
        </p:nvCxnSpPr>
        <p:spPr>
          <a:xfrm flipH="1">
            <a:off x="2592190" y="920773"/>
            <a:ext cx="10894" cy="42925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59FFD26-5675-4D4C-9A53-7EEC23FA946F}"/>
              </a:ext>
            </a:extLst>
          </p:cNvPr>
          <p:cNvCxnSpPr>
            <a:cxnSpLocks/>
            <a:stCxn id="6" idx="0"/>
            <a:endCxn id="21" idx="2"/>
          </p:cNvCxnSpPr>
          <p:nvPr/>
        </p:nvCxnSpPr>
        <p:spPr>
          <a:xfrm flipH="1" flipV="1">
            <a:off x="3470168" y="2139344"/>
            <a:ext cx="4169" cy="526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857A406F-29E1-4435-AAD9-48E784B79891}"/>
              </a:ext>
            </a:extLst>
          </p:cNvPr>
          <p:cNvSpPr/>
          <p:nvPr/>
        </p:nvSpPr>
        <p:spPr>
          <a:xfrm>
            <a:off x="6943579" y="929121"/>
            <a:ext cx="1438806" cy="271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House Line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C618AAA-DF51-4279-B941-757F58D3DAA7}"/>
              </a:ext>
            </a:extLst>
          </p:cNvPr>
          <p:cNvSpPr/>
          <p:nvPr/>
        </p:nvSpPr>
        <p:spPr>
          <a:xfrm>
            <a:off x="4364780" y="931688"/>
            <a:ext cx="2577503" cy="2630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Outside Network Plant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F6A66D7-FA12-49D5-ABC8-EFEBC5FC6FA9}"/>
              </a:ext>
            </a:extLst>
          </p:cNvPr>
          <p:cNvSpPr/>
          <p:nvPr/>
        </p:nvSpPr>
        <p:spPr>
          <a:xfrm>
            <a:off x="2603084" y="927493"/>
            <a:ext cx="1756250" cy="2672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Network HUB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0BABEA4-7674-4F76-B33D-91EC54AFEB13}"/>
              </a:ext>
            </a:extLst>
          </p:cNvPr>
          <p:cNvSpPr/>
          <p:nvPr/>
        </p:nvSpPr>
        <p:spPr>
          <a:xfrm>
            <a:off x="1073791" y="927493"/>
            <a:ext cx="1518399" cy="2563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ISP Services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9A5FC1A-9C3A-4C0A-9B85-B6519E252172}"/>
              </a:ext>
            </a:extLst>
          </p:cNvPr>
          <p:cNvSpPr/>
          <p:nvPr/>
        </p:nvSpPr>
        <p:spPr>
          <a:xfrm>
            <a:off x="8405969" y="931235"/>
            <a:ext cx="1192822" cy="2712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Optical (ONU)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C5487EC-6969-4E8F-8D00-9E97F3760C20}"/>
              </a:ext>
            </a:extLst>
          </p:cNvPr>
          <p:cNvSpPr/>
          <p:nvPr/>
        </p:nvSpPr>
        <p:spPr>
          <a:xfrm>
            <a:off x="9598200" y="930572"/>
            <a:ext cx="894757" cy="2712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Customer Premise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C66A319-BFFA-4D39-8EBA-A3E6BE01A64D}"/>
              </a:ext>
            </a:extLst>
          </p:cNvPr>
          <p:cNvSpPr/>
          <p:nvPr/>
        </p:nvSpPr>
        <p:spPr>
          <a:xfrm>
            <a:off x="185074" y="4945083"/>
            <a:ext cx="883270" cy="2687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Cost Owner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38AFF64-15BA-4808-BE9E-A0B6EFE07BFB}"/>
              </a:ext>
            </a:extLst>
          </p:cNvPr>
          <p:cNvCxnSpPr>
            <a:cxnSpLocks/>
          </p:cNvCxnSpPr>
          <p:nvPr/>
        </p:nvCxnSpPr>
        <p:spPr>
          <a:xfrm flipH="1">
            <a:off x="6950046" y="927492"/>
            <a:ext cx="4428" cy="42858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D49C379-1F05-4EDE-B1D0-BF328B1F5F8B}"/>
              </a:ext>
            </a:extLst>
          </p:cNvPr>
          <p:cNvCxnSpPr>
            <a:cxnSpLocks/>
          </p:cNvCxnSpPr>
          <p:nvPr/>
        </p:nvCxnSpPr>
        <p:spPr>
          <a:xfrm>
            <a:off x="8391446" y="911428"/>
            <a:ext cx="5462" cy="42972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1B9330C-36E3-459E-B993-A10EDDFBC691}"/>
              </a:ext>
            </a:extLst>
          </p:cNvPr>
          <p:cNvCxnSpPr>
            <a:cxnSpLocks/>
          </p:cNvCxnSpPr>
          <p:nvPr/>
        </p:nvCxnSpPr>
        <p:spPr>
          <a:xfrm>
            <a:off x="9584366" y="920773"/>
            <a:ext cx="14425" cy="42925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2FF20C-0DF6-4B21-9B3D-EA748E927DD6}"/>
              </a:ext>
            </a:extLst>
          </p:cNvPr>
          <p:cNvCxnSpPr>
            <a:cxnSpLocks/>
          </p:cNvCxnSpPr>
          <p:nvPr/>
        </p:nvCxnSpPr>
        <p:spPr>
          <a:xfrm flipH="1">
            <a:off x="4353886" y="927492"/>
            <a:ext cx="10894" cy="4290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CF13235C-46B9-41B3-AAA8-0495A2506F0C}"/>
              </a:ext>
            </a:extLst>
          </p:cNvPr>
          <p:cNvCxnSpPr>
            <a:cxnSpLocks/>
          </p:cNvCxnSpPr>
          <p:nvPr/>
        </p:nvCxnSpPr>
        <p:spPr>
          <a:xfrm flipV="1">
            <a:off x="4171983" y="4234678"/>
            <a:ext cx="363805" cy="35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B4AB6D13-BEAB-43A6-A315-8957356A154C}"/>
              </a:ext>
            </a:extLst>
          </p:cNvPr>
          <p:cNvCxnSpPr>
            <a:cxnSpLocks/>
          </p:cNvCxnSpPr>
          <p:nvPr/>
        </p:nvCxnSpPr>
        <p:spPr>
          <a:xfrm>
            <a:off x="4184451" y="4543700"/>
            <a:ext cx="381553" cy="1100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742F596-039C-4534-BC3E-7278226A09FC}"/>
              </a:ext>
            </a:extLst>
          </p:cNvPr>
          <p:cNvCxnSpPr>
            <a:cxnSpLocks/>
          </p:cNvCxnSpPr>
          <p:nvPr/>
        </p:nvCxnSpPr>
        <p:spPr>
          <a:xfrm flipH="1" flipV="1">
            <a:off x="4173477" y="4329967"/>
            <a:ext cx="265137" cy="9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67A2D517-9332-4BE8-966E-75AD6C2EAFD5}"/>
              </a:ext>
            </a:extLst>
          </p:cNvPr>
          <p:cNvCxnSpPr>
            <a:cxnSpLocks/>
          </p:cNvCxnSpPr>
          <p:nvPr/>
        </p:nvCxnSpPr>
        <p:spPr>
          <a:xfrm flipH="1" flipV="1">
            <a:off x="4202199" y="4472044"/>
            <a:ext cx="324077" cy="71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031117-D772-4A38-B734-4DB0309C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7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5D20905C-B323-454F-B27B-AC3323B5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43997" y="4105409"/>
            <a:ext cx="385457" cy="368198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43075259-BE34-4467-BEF2-190280ED0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439" y="4000549"/>
            <a:ext cx="545139" cy="49894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B682EF6-D5AB-4269-AAC1-964368BC2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180" y="1212155"/>
            <a:ext cx="284398" cy="58172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784402C-8D43-4E43-8EC0-38AF58A5A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284" y="2801592"/>
            <a:ext cx="1321550" cy="989887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1FDE83A0-352C-4042-BE9D-8DADED49EAF4}"/>
              </a:ext>
            </a:extLst>
          </p:cNvPr>
          <p:cNvSpPr/>
          <p:nvPr/>
        </p:nvSpPr>
        <p:spPr>
          <a:xfrm>
            <a:off x="1129964" y="1640016"/>
            <a:ext cx="1225267" cy="6627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27840-17E3-4424-97F3-13A49A55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920" y="281844"/>
            <a:ext cx="5028612" cy="4989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Open Provider Model </a:t>
            </a:r>
            <a:br>
              <a:rPr lang="en-US" sz="2400" dirty="0"/>
            </a:br>
            <a:r>
              <a:rPr lang="en-US" sz="2400" dirty="0"/>
              <a:t>Ownership Demarcation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5F01-2860-4207-A821-96AD2D66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27" y="5358594"/>
            <a:ext cx="10515600" cy="1080104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Town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owns and maintains the network through vendor contracts agreements(s).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Town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assumes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Capital investment, operational cost and financial risk for all aspects of the Network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provides own and maintain the customer premise ONU equipment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Customer owns and maintains the premise WiFi equipment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F56B3-7B19-4205-952A-599FF7B51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631" y="2789121"/>
            <a:ext cx="1215410" cy="1100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E055A-51B2-4509-BC2B-E95A0E1F4B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8531" y="4031477"/>
            <a:ext cx="1401661" cy="523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F05855-CD99-45CF-87CA-15F10ADA4D01}"/>
              </a:ext>
            </a:extLst>
          </p:cNvPr>
          <p:cNvSpPr txBox="1"/>
          <p:nvPr/>
        </p:nvSpPr>
        <p:spPr>
          <a:xfrm>
            <a:off x="2866631" y="2666010"/>
            <a:ext cx="1215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Router/Aggregator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38BA0-B6F5-484B-8BBD-05868BF0ED43}"/>
              </a:ext>
            </a:extLst>
          </p:cNvPr>
          <p:cNvSpPr txBox="1"/>
          <p:nvPr/>
        </p:nvSpPr>
        <p:spPr>
          <a:xfrm>
            <a:off x="2955920" y="4548052"/>
            <a:ext cx="121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         OLT </a:t>
            </a:r>
          </a:p>
          <a:p>
            <a:r>
              <a:rPr lang="en-US" sz="1000" dirty="0"/>
              <a:t>Optical TX/RX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6BAE45-7BC9-4D08-B186-BA2B939BCBE6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3474336" y="3889641"/>
            <a:ext cx="5026" cy="14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B24047E-307F-43CF-AC04-C22126F2993C}"/>
              </a:ext>
            </a:extLst>
          </p:cNvPr>
          <p:cNvSpPr txBox="1"/>
          <p:nvPr/>
        </p:nvSpPr>
        <p:spPr>
          <a:xfrm>
            <a:off x="1170973" y="1801169"/>
            <a:ext cx="1215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Service Provider 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64878D-73A0-42EF-A77E-442245E42133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2381937" y="2852899"/>
            <a:ext cx="484694" cy="486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61AB802-F1C8-4152-A3C9-2D2F7890DBFE}"/>
              </a:ext>
            </a:extLst>
          </p:cNvPr>
          <p:cNvSpPr txBox="1"/>
          <p:nvPr/>
        </p:nvSpPr>
        <p:spPr>
          <a:xfrm>
            <a:off x="1096711" y="1281960"/>
            <a:ext cx="1215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IP Transit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8D32855-7791-4754-B24D-4E702F6F7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698" y="1721937"/>
            <a:ext cx="384081" cy="3718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704527-EB7A-4ACB-B79B-4A90C0959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526277" y="4499247"/>
            <a:ext cx="385457" cy="368198"/>
          </a:xfrm>
          <a:prstGeom prst="rect">
            <a:avLst/>
          </a:prstGeom>
        </p:spPr>
      </p:pic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6A02BBC2-B707-4C8C-8494-983621FAAC18}"/>
              </a:ext>
            </a:extLst>
          </p:cNvPr>
          <p:cNvCxnSpPr>
            <a:cxnSpLocks/>
          </p:cNvCxnSpPr>
          <p:nvPr/>
        </p:nvCxnSpPr>
        <p:spPr>
          <a:xfrm flipV="1">
            <a:off x="4929454" y="1882714"/>
            <a:ext cx="811244" cy="2381627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8A0C8C0D-A30A-4CDF-91E1-0DC91EF13E97}"/>
              </a:ext>
            </a:extLst>
          </p:cNvPr>
          <p:cNvCxnSpPr>
            <a:cxnSpLocks/>
            <a:stCxn id="35" idx="3"/>
            <a:endCxn id="76" idx="1"/>
          </p:cNvCxnSpPr>
          <p:nvPr/>
        </p:nvCxnSpPr>
        <p:spPr>
          <a:xfrm flipV="1">
            <a:off x="6124779" y="1503017"/>
            <a:ext cx="534401" cy="404864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9B9F7987-8C82-4BDD-B355-045921E2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908908" y="3394944"/>
            <a:ext cx="385457" cy="36819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16C3371-D4D0-40E2-9160-F537FB73F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127" y="1206508"/>
            <a:ext cx="545139" cy="49894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45AAD0B-AB9A-4855-8237-07804273A6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0828" y="1316529"/>
            <a:ext cx="569622" cy="35336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4A3019A-AA2A-4B3B-9FFF-D4C91E1EB5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7973" y="1171496"/>
            <a:ext cx="582838" cy="457737"/>
          </a:xfrm>
          <a:prstGeom prst="rect">
            <a:avLst/>
          </a:prstGeom>
        </p:spPr>
      </p:pic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22DBD268-2F01-48F6-BBA9-73EA9ED953A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41558" y="1528182"/>
            <a:ext cx="567959" cy="40486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FDDBEB5D-1397-4A0E-9759-CA8F06D9653B}"/>
              </a:ext>
            </a:extLst>
          </p:cNvPr>
          <p:cNvCxnSpPr>
            <a:cxnSpLocks/>
          </p:cNvCxnSpPr>
          <p:nvPr/>
        </p:nvCxnSpPr>
        <p:spPr>
          <a:xfrm flipV="1">
            <a:off x="4911734" y="3562265"/>
            <a:ext cx="1005306" cy="1137859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AF11F265-6901-45D4-AA91-802EBF6EE6F3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11734" y="3646154"/>
            <a:ext cx="997174" cy="110430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>
            <a:extLst>
              <a:ext uri="{FF2B5EF4-FFF2-40B4-BE49-F238E27FC236}">
                <a16:creationId xmlns:a16="http://schemas.microsoft.com/office/drawing/2014/main" id="{02DD6595-E8DA-4058-99E2-5B246AE21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79" y="1945219"/>
            <a:ext cx="545139" cy="49894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4CABC7C2-BB76-4F50-9C5A-333E52C00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9680" y="2055240"/>
            <a:ext cx="569622" cy="35336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920B4A87-EA7F-4449-A33B-0395BAE039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6825" y="1910207"/>
            <a:ext cx="582838" cy="45773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E80F83E2-3131-408E-BF65-F6AEB9C6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79" y="2958685"/>
            <a:ext cx="545139" cy="498941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65DD4CE4-CC5D-4A81-A468-5EABECECE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9680" y="3068706"/>
            <a:ext cx="569622" cy="35336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EF47034-16B9-4F45-9494-AC475441CD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56825" y="2923673"/>
            <a:ext cx="582838" cy="457737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0BAE6CC5-35B9-45C6-AD38-62E8802114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2571" y="3060034"/>
            <a:ext cx="286537" cy="585267"/>
          </a:xfrm>
          <a:prstGeom prst="rect">
            <a:avLst/>
          </a:prstGeom>
        </p:spPr>
      </p:pic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29042C26-7C7F-4330-AC72-FB6D77B42242}"/>
              </a:ext>
            </a:extLst>
          </p:cNvPr>
          <p:cNvCxnSpPr>
            <a:cxnSpLocks/>
            <a:stCxn id="64" idx="1"/>
            <a:endCxn id="125" idx="1"/>
          </p:cNvCxnSpPr>
          <p:nvPr/>
        </p:nvCxnSpPr>
        <p:spPr>
          <a:xfrm flipV="1">
            <a:off x="6294365" y="3352668"/>
            <a:ext cx="298206" cy="226375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0B5BF0DC-4821-4053-A076-EBD93869D2A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58865" y="3444947"/>
            <a:ext cx="333706" cy="168064"/>
          </a:xfrm>
          <a:prstGeom prst="bentConnector3">
            <a:avLst>
              <a:gd name="adj1" fmla="val 2988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or: Elbow 137">
            <a:extLst>
              <a:ext uri="{FF2B5EF4-FFF2-40B4-BE49-F238E27FC236}">
                <a16:creationId xmlns:a16="http://schemas.microsoft.com/office/drawing/2014/main" id="{05C274A5-BF57-4BA9-BEA8-E11403A7C75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54621" y="1907880"/>
            <a:ext cx="811244" cy="238162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119FC1C3-E433-419A-975A-8E1C75FCF5F9}"/>
              </a:ext>
            </a:extLst>
          </p:cNvPr>
          <p:cNvSpPr/>
          <p:nvPr/>
        </p:nvSpPr>
        <p:spPr>
          <a:xfrm>
            <a:off x="6954473" y="1367344"/>
            <a:ext cx="967199" cy="184996"/>
          </a:xfrm>
          <a:custGeom>
            <a:avLst/>
            <a:gdLst>
              <a:gd name="connsiteX0" fmla="*/ 0 w 967199"/>
              <a:gd name="connsiteY0" fmla="*/ 0 h 184996"/>
              <a:gd name="connsiteX1" fmla="*/ 855677 w 967199"/>
              <a:gd name="connsiteY1" fmla="*/ 176168 h 184996"/>
              <a:gd name="connsiteX2" fmla="*/ 931178 w 967199"/>
              <a:gd name="connsiteY2" fmla="*/ 142612 h 18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7199" h="184996">
                <a:moveTo>
                  <a:pt x="0" y="0"/>
                </a:moveTo>
                <a:cubicBezTo>
                  <a:pt x="350240" y="76199"/>
                  <a:pt x="700481" y="152399"/>
                  <a:pt x="855677" y="176168"/>
                </a:cubicBezTo>
                <a:cubicBezTo>
                  <a:pt x="1010873" y="199937"/>
                  <a:pt x="971025" y="171274"/>
                  <a:pt x="931178" y="1426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72D5A8E-98A4-4542-80EA-74823EE047FC}"/>
              </a:ext>
            </a:extLst>
          </p:cNvPr>
          <p:cNvCxnSpPr>
            <a:stCxn id="148" idx="0"/>
            <a:endCxn id="118" idx="1"/>
          </p:cNvCxnSpPr>
          <p:nvPr/>
        </p:nvCxnSpPr>
        <p:spPr>
          <a:xfrm>
            <a:off x="6954473" y="1367344"/>
            <a:ext cx="799506" cy="827346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A790EEA6-8596-42A6-9297-F4FD58504CB3}"/>
              </a:ext>
            </a:extLst>
          </p:cNvPr>
          <p:cNvCxnSpPr>
            <a:cxnSpLocks/>
            <a:endCxn id="121" idx="1"/>
          </p:cNvCxnSpPr>
          <p:nvPr/>
        </p:nvCxnSpPr>
        <p:spPr>
          <a:xfrm>
            <a:off x="6879108" y="3204198"/>
            <a:ext cx="874871" cy="395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E1383D51-9B0F-4453-A86B-8EF8BE248D03}"/>
              </a:ext>
            </a:extLst>
          </p:cNvPr>
          <p:cNvCxnSpPr>
            <a:cxnSpLocks/>
          </p:cNvCxnSpPr>
          <p:nvPr/>
        </p:nvCxnSpPr>
        <p:spPr>
          <a:xfrm>
            <a:off x="6876969" y="3204197"/>
            <a:ext cx="896458" cy="93156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>
            <a:extLst>
              <a:ext uri="{FF2B5EF4-FFF2-40B4-BE49-F238E27FC236}">
                <a16:creationId xmlns:a16="http://schemas.microsoft.com/office/drawing/2014/main" id="{A1299F11-02CA-48D0-B3C5-2F883F0380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1140" y="4110570"/>
            <a:ext cx="569622" cy="353363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C5F599B5-7F75-4BD9-9C28-1C92715FF2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8285" y="3965537"/>
            <a:ext cx="582838" cy="457737"/>
          </a:xfrm>
          <a:prstGeom prst="rect">
            <a:avLst/>
          </a:prstGeom>
        </p:spPr>
      </p:pic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740D1401-9457-4D7B-AFE7-C25AE726F972}"/>
              </a:ext>
            </a:extLst>
          </p:cNvPr>
          <p:cNvCxnSpPr>
            <a:stCxn id="68" idx="3"/>
            <a:endCxn id="70" idx="1"/>
          </p:cNvCxnSpPr>
          <p:nvPr/>
        </p:nvCxnSpPr>
        <p:spPr>
          <a:xfrm>
            <a:off x="8320266" y="1455979"/>
            <a:ext cx="590562" cy="3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6601C2D-AC8A-4299-AC5F-24D560B41F7B}"/>
              </a:ext>
            </a:extLst>
          </p:cNvPr>
          <p:cNvCxnSpPr/>
          <p:nvPr/>
        </p:nvCxnSpPr>
        <p:spPr>
          <a:xfrm>
            <a:off x="8330024" y="2187678"/>
            <a:ext cx="590562" cy="3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74C4D2F-3E02-4B8D-98FA-07BD9549CEF2}"/>
              </a:ext>
            </a:extLst>
          </p:cNvPr>
          <p:cNvCxnSpPr/>
          <p:nvPr/>
        </p:nvCxnSpPr>
        <p:spPr>
          <a:xfrm>
            <a:off x="8316480" y="3203739"/>
            <a:ext cx="590562" cy="3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24DBBCA-1174-405D-AEF9-4C0DBA6F1FF0}"/>
              </a:ext>
            </a:extLst>
          </p:cNvPr>
          <p:cNvCxnSpPr/>
          <p:nvPr/>
        </p:nvCxnSpPr>
        <p:spPr>
          <a:xfrm>
            <a:off x="8365687" y="4259217"/>
            <a:ext cx="590562" cy="3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E55C47B-85EC-42AC-B008-56DB81C71731}"/>
              </a:ext>
            </a:extLst>
          </p:cNvPr>
          <p:cNvSpPr/>
          <p:nvPr/>
        </p:nvSpPr>
        <p:spPr>
          <a:xfrm>
            <a:off x="9598200" y="4949613"/>
            <a:ext cx="894757" cy="2698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Customer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4421086-1AFE-4ED8-9AF6-086ED0D440A1}"/>
              </a:ext>
            </a:extLst>
          </p:cNvPr>
          <p:cNvCxnSpPr>
            <a:cxnSpLocks/>
          </p:cNvCxnSpPr>
          <p:nvPr/>
        </p:nvCxnSpPr>
        <p:spPr>
          <a:xfrm flipH="1">
            <a:off x="2592190" y="920773"/>
            <a:ext cx="10894" cy="42925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59FFD26-5675-4D4C-9A53-7EEC23FA946F}"/>
              </a:ext>
            </a:extLst>
          </p:cNvPr>
          <p:cNvCxnSpPr>
            <a:cxnSpLocks/>
            <a:stCxn id="4" idx="1"/>
            <a:endCxn id="12" idx="3"/>
          </p:cNvCxnSpPr>
          <p:nvPr/>
        </p:nvCxnSpPr>
        <p:spPr>
          <a:xfrm flipH="1" flipV="1">
            <a:off x="2386384" y="1924280"/>
            <a:ext cx="480247" cy="1415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857A406F-29E1-4435-AAD9-48E784B79891}"/>
              </a:ext>
            </a:extLst>
          </p:cNvPr>
          <p:cNvSpPr/>
          <p:nvPr/>
        </p:nvSpPr>
        <p:spPr>
          <a:xfrm>
            <a:off x="6943579" y="929121"/>
            <a:ext cx="1438806" cy="271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House Line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C618AAA-DF51-4279-B941-757F58D3DAA7}"/>
              </a:ext>
            </a:extLst>
          </p:cNvPr>
          <p:cNvSpPr/>
          <p:nvPr/>
        </p:nvSpPr>
        <p:spPr>
          <a:xfrm>
            <a:off x="4364780" y="931688"/>
            <a:ext cx="2577503" cy="2630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Outside Network Plant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F6A66D7-FA12-49D5-ABC8-EFEBC5FC6FA9}"/>
              </a:ext>
            </a:extLst>
          </p:cNvPr>
          <p:cNvSpPr/>
          <p:nvPr/>
        </p:nvSpPr>
        <p:spPr>
          <a:xfrm>
            <a:off x="2603084" y="927493"/>
            <a:ext cx="1756250" cy="2672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Network HUB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0BABEA4-7674-4F76-B33D-91EC54AFEB13}"/>
              </a:ext>
            </a:extLst>
          </p:cNvPr>
          <p:cNvSpPr/>
          <p:nvPr/>
        </p:nvSpPr>
        <p:spPr>
          <a:xfrm>
            <a:off x="1073791" y="927493"/>
            <a:ext cx="1518399" cy="2563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ISP Services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9A5FC1A-9C3A-4C0A-9B85-B6519E252172}"/>
              </a:ext>
            </a:extLst>
          </p:cNvPr>
          <p:cNvSpPr/>
          <p:nvPr/>
        </p:nvSpPr>
        <p:spPr>
          <a:xfrm>
            <a:off x="8405969" y="931235"/>
            <a:ext cx="1192822" cy="271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Optical ONU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C5487EC-6969-4E8F-8D00-9E97F3760C20}"/>
              </a:ext>
            </a:extLst>
          </p:cNvPr>
          <p:cNvSpPr/>
          <p:nvPr/>
        </p:nvSpPr>
        <p:spPr>
          <a:xfrm>
            <a:off x="9598200" y="930572"/>
            <a:ext cx="894757" cy="2712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Customer Premise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38AFF64-15BA-4808-BE9E-A0B6EFE07BFB}"/>
              </a:ext>
            </a:extLst>
          </p:cNvPr>
          <p:cNvCxnSpPr>
            <a:cxnSpLocks/>
          </p:cNvCxnSpPr>
          <p:nvPr/>
        </p:nvCxnSpPr>
        <p:spPr>
          <a:xfrm flipH="1">
            <a:off x="6950046" y="927492"/>
            <a:ext cx="4428" cy="42858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D49C379-1F05-4EDE-B1D0-BF328B1F5F8B}"/>
              </a:ext>
            </a:extLst>
          </p:cNvPr>
          <p:cNvCxnSpPr>
            <a:cxnSpLocks/>
          </p:cNvCxnSpPr>
          <p:nvPr/>
        </p:nvCxnSpPr>
        <p:spPr>
          <a:xfrm>
            <a:off x="8391446" y="911428"/>
            <a:ext cx="5462" cy="42972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1B9330C-36E3-459E-B993-A10EDDFBC691}"/>
              </a:ext>
            </a:extLst>
          </p:cNvPr>
          <p:cNvCxnSpPr>
            <a:cxnSpLocks/>
          </p:cNvCxnSpPr>
          <p:nvPr/>
        </p:nvCxnSpPr>
        <p:spPr>
          <a:xfrm>
            <a:off x="9584366" y="920773"/>
            <a:ext cx="14425" cy="42925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2FF20C-0DF6-4B21-9B3D-EA748E927DD6}"/>
              </a:ext>
            </a:extLst>
          </p:cNvPr>
          <p:cNvCxnSpPr>
            <a:cxnSpLocks/>
          </p:cNvCxnSpPr>
          <p:nvPr/>
        </p:nvCxnSpPr>
        <p:spPr>
          <a:xfrm flipH="1">
            <a:off x="4353886" y="927492"/>
            <a:ext cx="10894" cy="4290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CF13235C-46B9-41B3-AAA8-0495A2506F0C}"/>
              </a:ext>
            </a:extLst>
          </p:cNvPr>
          <p:cNvCxnSpPr>
            <a:cxnSpLocks/>
          </p:cNvCxnSpPr>
          <p:nvPr/>
        </p:nvCxnSpPr>
        <p:spPr>
          <a:xfrm flipV="1">
            <a:off x="4171983" y="4234678"/>
            <a:ext cx="363805" cy="35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B4AB6D13-BEAB-43A6-A315-8957356A154C}"/>
              </a:ext>
            </a:extLst>
          </p:cNvPr>
          <p:cNvCxnSpPr>
            <a:cxnSpLocks/>
          </p:cNvCxnSpPr>
          <p:nvPr/>
        </p:nvCxnSpPr>
        <p:spPr>
          <a:xfrm>
            <a:off x="4184451" y="4543700"/>
            <a:ext cx="381553" cy="1100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742F596-039C-4534-BC3E-7278226A09FC}"/>
              </a:ext>
            </a:extLst>
          </p:cNvPr>
          <p:cNvCxnSpPr>
            <a:cxnSpLocks/>
          </p:cNvCxnSpPr>
          <p:nvPr/>
        </p:nvCxnSpPr>
        <p:spPr>
          <a:xfrm flipH="1" flipV="1">
            <a:off x="4173477" y="4329967"/>
            <a:ext cx="265137" cy="9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67A2D517-9332-4BE8-966E-75AD6C2EAFD5}"/>
              </a:ext>
            </a:extLst>
          </p:cNvPr>
          <p:cNvCxnSpPr>
            <a:cxnSpLocks/>
          </p:cNvCxnSpPr>
          <p:nvPr/>
        </p:nvCxnSpPr>
        <p:spPr>
          <a:xfrm flipH="1" flipV="1">
            <a:off x="4202199" y="4472044"/>
            <a:ext cx="324077" cy="716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loud 72">
            <a:extLst>
              <a:ext uri="{FF2B5EF4-FFF2-40B4-BE49-F238E27FC236}">
                <a16:creationId xmlns:a16="http://schemas.microsoft.com/office/drawing/2014/main" id="{D9202994-F9F3-46B6-AA98-B6DEF273E969}"/>
              </a:ext>
            </a:extLst>
          </p:cNvPr>
          <p:cNvSpPr/>
          <p:nvPr/>
        </p:nvSpPr>
        <p:spPr>
          <a:xfrm>
            <a:off x="1132862" y="2550250"/>
            <a:ext cx="1225267" cy="6627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7DFBD4C-FC97-4C93-98F0-320D91E85DCD}"/>
              </a:ext>
            </a:extLst>
          </p:cNvPr>
          <p:cNvSpPr txBox="1"/>
          <p:nvPr/>
        </p:nvSpPr>
        <p:spPr>
          <a:xfrm>
            <a:off x="1173871" y="2711403"/>
            <a:ext cx="1215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Service Provider 2</a:t>
            </a:r>
          </a:p>
        </p:txBody>
      </p:sp>
      <p:sp>
        <p:nvSpPr>
          <p:cNvPr id="78" name="Cloud 77">
            <a:extLst>
              <a:ext uri="{FF2B5EF4-FFF2-40B4-BE49-F238E27FC236}">
                <a16:creationId xmlns:a16="http://schemas.microsoft.com/office/drawing/2014/main" id="{BBCA2F48-A191-441A-BA44-7EB912869FA2}"/>
              </a:ext>
            </a:extLst>
          </p:cNvPr>
          <p:cNvSpPr/>
          <p:nvPr/>
        </p:nvSpPr>
        <p:spPr>
          <a:xfrm>
            <a:off x="1076690" y="3442672"/>
            <a:ext cx="1225267" cy="6627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07AD8F4-CC92-427D-AE62-ADBB62BED8D4}"/>
              </a:ext>
            </a:extLst>
          </p:cNvPr>
          <p:cNvSpPr txBox="1"/>
          <p:nvPr/>
        </p:nvSpPr>
        <p:spPr>
          <a:xfrm>
            <a:off x="1117699" y="3603825"/>
            <a:ext cx="1215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Service Provider 3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DAB36DD-A16A-4E7A-BD54-6DAAEDB9FEFC}"/>
              </a:ext>
            </a:extLst>
          </p:cNvPr>
          <p:cNvCxnSpPr>
            <a:cxnSpLocks/>
            <a:stCxn id="79" idx="3"/>
            <a:endCxn id="4" idx="1"/>
          </p:cNvCxnSpPr>
          <p:nvPr/>
        </p:nvCxnSpPr>
        <p:spPr>
          <a:xfrm flipV="1">
            <a:off x="2333110" y="3339381"/>
            <a:ext cx="533521" cy="387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A0DAE3C-5BC7-4C37-B18F-E59D5854414A}"/>
              </a:ext>
            </a:extLst>
          </p:cNvPr>
          <p:cNvSpPr txBox="1"/>
          <p:nvPr/>
        </p:nvSpPr>
        <p:spPr>
          <a:xfrm>
            <a:off x="2707000" y="1681142"/>
            <a:ext cx="16097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Location: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Town Power/Space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Data Center colocation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F7A41E1-5086-485D-8C06-7F39E6A60803}"/>
              </a:ext>
            </a:extLst>
          </p:cNvPr>
          <p:cNvSpPr/>
          <p:nvPr/>
        </p:nvSpPr>
        <p:spPr>
          <a:xfrm>
            <a:off x="6927303" y="4948162"/>
            <a:ext cx="1478666" cy="2712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Town owned/Provider maintained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1A2595-EB59-4863-8C79-74F5B53E7EF6}"/>
              </a:ext>
            </a:extLst>
          </p:cNvPr>
          <p:cNvSpPr/>
          <p:nvPr/>
        </p:nvSpPr>
        <p:spPr>
          <a:xfrm>
            <a:off x="4364780" y="4950729"/>
            <a:ext cx="2567904" cy="2630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Town owned/Provider maintained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7C88ED-E6CB-46FD-81F5-53FD2C07AD26}"/>
              </a:ext>
            </a:extLst>
          </p:cNvPr>
          <p:cNvSpPr/>
          <p:nvPr/>
        </p:nvSpPr>
        <p:spPr>
          <a:xfrm>
            <a:off x="2603084" y="4945084"/>
            <a:ext cx="1741314" cy="2687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Town owned and maintained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3F429E0-EF2B-4A3D-ADA6-C13366C776DF}"/>
              </a:ext>
            </a:extLst>
          </p:cNvPr>
          <p:cNvSpPr/>
          <p:nvPr/>
        </p:nvSpPr>
        <p:spPr>
          <a:xfrm>
            <a:off x="1073791" y="4945084"/>
            <a:ext cx="1518399" cy="2729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Network Providers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47EA95E-B825-4FEF-A83E-C23054785EAF}"/>
              </a:ext>
            </a:extLst>
          </p:cNvPr>
          <p:cNvSpPr/>
          <p:nvPr/>
        </p:nvSpPr>
        <p:spPr>
          <a:xfrm>
            <a:off x="8394887" y="4950276"/>
            <a:ext cx="1203904" cy="2677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Network Provider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BB90EDA-A024-44DC-AB63-6AEBC003CC94}"/>
              </a:ext>
            </a:extLst>
          </p:cNvPr>
          <p:cNvSpPr/>
          <p:nvPr/>
        </p:nvSpPr>
        <p:spPr>
          <a:xfrm>
            <a:off x="185074" y="4945083"/>
            <a:ext cx="883270" cy="2687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Cost Owner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D4D2544-D782-4E5C-ABE2-69B0BBE0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0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8D245B-44E7-4150-BB82-C3247A907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299" y="1817769"/>
            <a:ext cx="2186115" cy="2605505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43075259-BE34-4467-BEF2-190280ED0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439" y="4000549"/>
            <a:ext cx="545139" cy="49894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B682EF6-D5AB-4269-AAC1-964368BC2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905" y="1754606"/>
            <a:ext cx="284398" cy="581724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1FDE83A0-352C-4042-BE9D-8DADED49EAF4}"/>
              </a:ext>
            </a:extLst>
          </p:cNvPr>
          <p:cNvSpPr/>
          <p:nvPr/>
        </p:nvSpPr>
        <p:spPr>
          <a:xfrm>
            <a:off x="1096711" y="1933852"/>
            <a:ext cx="1225267" cy="6627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27840-17E3-4424-97F3-13A49A55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920" y="281844"/>
            <a:ext cx="5028612" cy="4989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Spectrum Model</a:t>
            </a:r>
            <a:br>
              <a:rPr lang="en-US" sz="2400" dirty="0"/>
            </a:br>
            <a:r>
              <a:rPr lang="en-US" sz="2400" dirty="0"/>
              <a:t>Ownership Demarcation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5F01-2860-4207-A821-96AD2D66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27" y="5358594"/>
            <a:ext cx="10515600" cy="1147733"/>
          </a:xfrm>
        </p:spPr>
        <p:txBody>
          <a:bodyPr>
            <a:normAutofit/>
          </a:bodyPr>
          <a:lstStyle/>
          <a:p>
            <a:r>
              <a:rPr lang="en-US" sz="1200" dirty="0"/>
              <a:t>Spectrum provides and maintains all ISP, Network construction, house drop, ONU, WiFi and customer technical support</a:t>
            </a:r>
          </a:p>
          <a:p>
            <a:r>
              <a:rPr lang="en-US" sz="1200" dirty="0"/>
              <a:t>Town of Readfield receives 5% of gross annual “cable” revenue in the form of a Franchise Fee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F56B3-7B19-4205-952A-599FF7B51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216" y="1940880"/>
            <a:ext cx="1215410" cy="1100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E055A-51B2-4509-BC2B-E95A0E1F4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7116" y="3183236"/>
            <a:ext cx="1401661" cy="523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F05855-CD99-45CF-87CA-15F10ADA4D01}"/>
              </a:ext>
            </a:extLst>
          </p:cNvPr>
          <p:cNvSpPr txBox="1"/>
          <p:nvPr/>
        </p:nvSpPr>
        <p:spPr>
          <a:xfrm>
            <a:off x="2885216" y="1817769"/>
            <a:ext cx="1215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Router/Aggregator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38BA0-B6F5-484B-8BBD-05868BF0ED43}"/>
              </a:ext>
            </a:extLst>
          </p:cNvPr>
          <p:cNvSpPr txBox="1"/>
          <p:nvPr/>
        </p:nvSpPr>
        <p:spPr>
          <a:xfrm>
            <a:off x="2974505" y="3675277"/>
            <a:ext cx="121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          OLT </a:t>
            </a:r>
          </a:p>
          <a:p>
            <a:r>
              <a:rPr lang="en-US" sz="1000" dirty="0"/>
              <a:t>Optical TX/RX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6BAE45-7BC9-4D08-B186-BA2B939BCBE6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3492921" y="3041400"/>
            <a:ext cx="5026" cy="141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61AB802-F1C8-4152-A3C9-2D2F7890DBFE}"/>
              </a:ext>
            </a:extLst>
          </p:cNvPr>
          <p:cNvSpPr txBox="1"/>
          <p:nvPr/>
        </p:nvSpPr>
        <p:spPr>
          <a:xfrm>
            <a:off x="1096711" y="1281960"/>
            <a:ext cx="1215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IP Transit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16C3371-D4D0-40E2-9160-F537FB73F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127" y="1206508"/>
            <a:ext cx="545139" cy="49894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45AAD0B-AB9A-4855-8237-07804273A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0828" y="1316529"/>
            <a:ext cx="569622" cy="35336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4A3019A-AA2A-4B3B-9FFF-D4C91E1EB5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7973" y="1171496"/>
            <a:ext cx="582838" cy="45773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02DD6595-E8DA-4058-99E2-5B246AE21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79" y="1945219"/>
            <a:ext cx="545139" cy="49894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4CABC7C2-BB76-4F50-9C5A-333E52C00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9680" y="2055240"/>
            <a:ext cx="569622" cy="35336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920B4A87-EA7F-4449-A33B-0395BAE039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6825" y="1910207"/>
            <a:ext cx="582838" cy="45773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E80F83E2-3131-408E-BF65-F6AEB9C6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979" y="2958685"/>
            <a:ext cx="545139" cy="498941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65DD4CE4-CC5D-4A81-A468-5EABECECE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9680" y="3068706"/>
            <a:ext cx="569622" cy="35336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EF47034-16B9-4F45-9494-AC475441C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6825" y="2923673"/>
            <a:ext cx="582838" cy="457737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0BAE6CC5-35B9-45C6-AD38-62E8802114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2571" y="3060034"/>
            <a:ext cx="286537" cy="585267"/>
          </a:xfrm>
          <a:prstGeom prst="rect">
            <a:avLst/>
          </a:prstGeom>
        </p:spPr>
      </p:pic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119FC1C3-E433-419A-975A-8E1C75FCF5F9}"/>
              </a:ext>
            </a:extLst>
          </p:cNvPr>
          <p:cNvSpPr/>
          <p:nvPr/>
        </p:nvSpPr>
        <p:spPr>
          <a:xfrm flipV="1">
            <a:off x="6876969" y="1552340"/>
            <a:ext cx="1044703" cy="299766"/>
          </a:xfrm>
          <a:custGeom>
            <a:avLst/>
            <a:gdLst>
              <a:gd name="connsiteX0" fmla="*/ 0 w 967199"/>
              <a:gd name="connsiteY0" fmla="*/ 0 h 184996"/>
              <a:gd name="connsiteX1" fmla="*/ 855677 w 967199"/>
              <a:gd name="connsiteY1" fmla="*/ 176168 h 184996"/>
              <a:gd name="connsiteX2" fmla="*/ 931178 w 967199"/>
              <a:gd name="connsiteY2" fmla="*/ 142612 h 18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7199" h="184996">
                <a:moveTo>
                  <a:pt x="0" y="0"/>
                </a:moveTo>
                <a:cubicBezTo>
                  <a:pt x="350240" y="76199"/>
                  <a:pt x="700481" y="152399"/>
                  <a:pt x="855677" y="176168"/>
                </a:cubicBezTo>
                <a:cubicBezTo>
                  <a:pt x="1010873" y="199937"/>
                  <a:pt x="971025" y="171274"/>
                  <a:pt x="931178" y="1426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72D5A8E-98A4-4542-80EA-74823EE047FC}"/>
              </a:ext>
            </a:extLst>
          </p:cNvPr>
          <p:cNvCxnSpPr>
            <a:cxnSpLocks/>
            <a:endCxn id="118" idx="1"/>
          </p:cNvCxnSpPr>
          <p:nvPr/>
        </p:nvCxnSpPr>
        <p:spPr>
          <a:xfrm>
            <a:off x="6910390" y="1910207"/>
            <a:ext cx="843589" cy="284483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A790EEA6-8596-42A6-9297-F4FD58504CB3}"/>
              </a:ext>
            </a:extLst>
          </p:cNvPr>
          <p:cNvCxnSpPr>
            <a:cxnSpLocks/>
            <a:endCxn id="121" idx="1"/>
          </p:cNvCxnSpPr>
          <p:nvPr/>
        </p:nvCxnSpPr>
        <p:spPr>
          <a:xfrm>
            <a:off x="6879108" y="3204198"/>
            <a:ext cx="874871" cy="3958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E1383D51-9B0F-4453-A86B-8EF8BE248D03}"/>
              </a:ext>
            </a:extLst>
          </p:cNvPr>
          <p:cNvCxnSpPr>
            <a:cxnSpLocks/>
          </p:cNvCxnSpPr>
          <p:nvPr/>
        </p:nvCxnSpPr>
        <p:spPr>
          <a:xfrm>
            <a:off x="6876969" y="3204197"/>
            <a:ext cx="896458" cy="93156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>
            <a:extLst>
              <a:ext uri="{FF2B5EF4-FFF2-40B4-BE49-F238E27FC236}">
                <a16:creationId xmlns:a16="http://schemas.microsoft.com/office/drawing/2014/main" id="{A1299F11-02CA-48D0-B3C5-2F883F038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1140" y="4110570"/>
            <a:ext cx="569622" cy="353363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C5F599B5-7F75-4BD9-9C28-1C92715FF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8285" y="3965537"/>
            <a:ext cx="582838" cy="457737"/>
          </a:xfrm>
          <a:prstGeom prst="rect">
            <a:avLst/>
          </a:prstGeom>
        </p:spPr>
      </p:pic>
      <p:sp>
        <p:nvSpPr>
          <p:cNvPr id="163" name="Rectangle 162">
            <a:extLst>
              <a:ext uri="{FF2B5EF4-FFF2-40B4-BE49-F238E27FC236}">
                <a16:creationId xmlns:a16="http://schemas.microsoft.com/office/drawing/2014/main" id="{1103F0C6-4FEA-47B3-8EED-0208B4AF8A6D}"/>
              </a:ext>
            </a:extLst>
          </p:cNvPr>
          <p:cNvSpPr/>
          <p:nvPr/>
        </p:nvSpPr>
        <p:spPr>
          <a:xfrm>
            <a:off x="6927303" y="4948162"/>
            <a:ext cx="1478666" cy="2712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Spectrum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1D83580-6988-4CA4-A39E-EDD0F9BC9E52}"/>
              </a:ext>
            </a:extLst>
          </p:cNvPr>
          <p:cNvSpPr/>
          <p:nvPr/>
        </p:nvSpPr>
        <p:spPr>
          <a:xfrm>
            <a:off x="4364780" y="4950729"/>
            <a:ext cx="2567904" cy="2630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Spectrum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8F8F75F-36B2-4741-B126-BCD6854E5E1A}"/>
              </a:ext>
            </a:extLst>
          </p:cNvPr>
          <p:cNvSpPr/>
          <p:nvPr/>
        </p:nvSpPr>
        <p:spPr>
          <a:xfrm>
            <a:off x="2603084" y="4945084"/>
            <a:ext cx="1741314" cy="26870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Spectrum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2799636-8DAB-4E19-A29C-F3D2DC4620AB}"/>
              </a:ext>
            </a:extLst>
          </p:cNvPr>
          <p:cNvSpPr/>
          <p:nvPr/>
        </p:nvSpPr>
        <p:spPr>
          <a:xfrm>
            <a:off x="1073791" y="4945084"/>
            <a:ext cx="1518399" cy="2729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Spectrum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740D1401-9457-4D7B-AFE7-C25AE726F972}"/>
              </a:ext>
            </a:extLst>
          </p:cNvPr>
          <p:cNvCxnSpPr>
            <a:stCxn id="68" idx="3"/>
            <a:endCxn id="70" idx="1"/>
          </p:cNvCxnSpPr>
          <p:nvPr/>
        </p:nvCxnSpPr>
        <p:spPr>
          <a:xfrm>
            <a:off x="8320266" y="1455979"/>
            <a:ext cx="590562" cy="3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6601C2D-AC8A-4299-AC5F-24D560B41F7B}"/>
              </a:ext>
            </a:extLst>
          </p:cNvPr>
          <p:cNvCxnSpPr/>
          <p:nvPr/>
        </p:nvCxnSpPr>
        <p:spPr>
          <a:xfrm>
            <a:off x="8330024" y="2187678"/>
            <a:ext cx="590562" cy="3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74C4D2F-3E02-4B8D-98FA-07BD9549CEF2}"/>
              </a:ext>
            </a:extLst>
          </p:cNvPr>
          <p:cNvCxnSpPr/>
          <p:nvPr/>
        </p:nvCxnSpPr>
        <p:spPr>
          <a:xfrm>
            <a:off x="8316480" y="3203739"/>
            <a:ext cx="590562" cy="3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24DBBCA-1174-405D-AEF9-4C0DBA6F1FF0}"/>
              </a:ext>
            </a:extLst>
          </p:cNvPr>
          <p:cNvCxnSpPr/>
          <p:nvPr/>
        </p:nvCxnSpPr>
        <p:spPr>
          <a:xfrm>
            <a:off x="8365687" y="4259217"/>
            <a:ext cx="590562" cy="3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306191A-913B-4D90-9009-012CEE8B00FC}"/>
              </a:ext>
            </a:extLst>
          </p:cNvPr>
          <p:cNvSpPr/>
          <p:nvPr/>
        </p:nvSpPr>
        <p:spPr>
          <a:xfrm>
            <a:off x="8394887" y="4950276"/>
            <a:ext cx="1203904" cy="2630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Spectrum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E55C47B-85EC-42AC-B008-56DB81C71731}"/>
              </a:ext>
            </a:extLst>
          </p:cNvPr>
          <p:cNvSpPr/>
          <p:nvPr/>
        </p:nvSpPr>
        <p:spPr>
          <a:xfrm>
            <a:off x="9598200" y="4949613"/>
            <a:ext cx="894757" cy="2698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Spectrum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4421086-1AFE-4ED8-9AF6-086ED0D440A1}"/>
              </a:ext>
            </a:extLst>
          </p:cNvPr>
          <p:cNvCxnSpPr>
            <a:cxnSpLocks/>
          </p:cNvCxnSpPr>
          <p:nvPr/>
        </p:nvCxnSpPr>
        <p:spPr>
          <a:xfrm flipH="1">
            <a:off x="2592190" y="920773"/>
            <a:ext cx="10894" cy="42925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59FFD26-5675-4D4C-9A53-7EEC23FA946F}"/>
              </a:ext>
            </a:extLst>
          </p:cNvPr>
          <p:cNvCxnSpPr>
            <a:cxnSpLocks/>
            <a:stCxn id="4" idx="1"/>
            <a:endCxn id="13" idx="0"/>
          </p:cNvCxnSpPr>
          <p:nvPr/>
        </p:nvCxnSpPr>
        <p:spPr>
          <a:xfrm flipH="1" flipV="1">
            <a:off x="2320957" y="2265221"/>
            <a:ext cx="564259" cy="225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857A406F-29E1-4435-AAD9-48E784B79891}"/>
              </a:ext>
            </a:extLst>
          </p:cNvPr>
          <p:cNvSpPr/>
          <p:nvPr/>
        </p:nvSpPr>
        <p:spPr>
          <a:xfrm>
            <a:off x="6943579" y="929121"/>
            <a:ext cx="1438806" cy="2712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House Line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C618AAA-DF51-4279-B941-757F58D3DAA7}"/>
              </a:ext>
            </a:extLst>
          </p:cNvPr>
          <p:cNvSpPr/>
          <p:nvPr/>
        </p:nvSpPr>
        <p:spPr>
          <a:xfrm>
            <a:off x="4364780" y="931688"/>
            <a:ext cx="2577503" cy="2630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Outside Network Plant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F6A66D7-FA12-49D5-ABC8-EFEBC5FC6FA9}"/>
              </a:ext>
            </a:extLst>
          </p:cNvPr>
          <p:cNvSpPr/>
          <p:nvPr/>
        </p:nvSpPr>
        <p:spPr>
          <a:xfrm>
            <a:off x="2603084" y="927493"/>
            <a:ext cx="1756250" cy="2672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Network Headend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0BABEA4-7674-4F76-B33D-91EC54AFEB13}"/>
              </a:ext>
            </a:extLst>
          </p:cNvPr>
          <p:cNvSpPr/>
          <p:nvPr/>
        </p:nvSpPr>
        <p:spPr>
          <a:xfrm>
            <a:off x="1073791" y="927493"/>
            <a:ext cx="1518399" cy="2563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ISP Services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9A5FC1A-9C3A-4C0A-9B85-B6519E252172}"/>
              </a:ext>
            </a:extLst>
          </p:cNvPr>
          <p:cNvSpPr/>
          <p:nvPr/>
        </p:nvSpPr>
        <p:spPr>
          <a:xfrm>
            <a:off x="8405969" y="931235"/>
            <a:ext cx="1192822" cy="2712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Optical ONU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C5487EC-6969-4E8F-8D00-9E97F3760C20}"/>
              </a:ext>
            </a:extLst>
          </p:cNvPr>
          <p:cNvSpPr/>
          <p:nvPr/>
        </p:nvSpPr>
        <p:spPr>
          <a:xfrm>
            <a:off x="9598200" y="930572"/>
            <a:ext cx="894757" cy="2712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C66A319-BFFA-4D39-8EBA-A3E6BE01A64D}"/>
              </a:ext>
            </a:extLst>
          </p:cNvPr>
          <p:cNvSpPr/>
          <p:nvPr/>
        </p:nvSpPr>
        <p:spPr>
          <a:xfrm>
            <a:off x="185074" y="4945083"/>
            <a:ext cx="883270" cy="2687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Cost Owner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38AFF64-15BA-4808-BE9E-A0B6EFE07BFB}"/>
              </a:ext>
            </a:extLst>
          </p:cNvPr>
          <p:cNvCxnSpPr>
            <a:cxnSpLocks/>
          </p:cNvCxnSpPr>
          <p:nvPr/>
        </p:nvCxnSpPr>
        <p:spPr>
          <a:xfrm flipH="1">
            <a:off x="6950046" y="927492"/>
            <a:ext cx="4428" cy="42858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D49C379-1F05-4EDE-B1D0-BF328B1F5F8B}"/>
              </a:ext>
            </a:extLst>
          </p:cNvPr>
          <p:cNvCxnSpPr>
            <a:cxnSpLocks/>
          </p:cNvCxnSpPr>
          <p:nvPr/>
        </p:nvCxnSpPr>
        <p:spPr>
          <a:xfrm>
            <a:off x="8391446" y="911428"/>
            <a:ext cx="5462" cy="42972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A1B9330C-36E3-459E-B993-A10EDDFBC691}"/>
              </a:ext>
            </a:extLst>
          </p:cNvPr>
          <p:cNvCxnSpPr>
            <a:cxnSpLocks/>
          </p:cNvCxnSpPr>
          <p:nvPr/>
        </p:nvCxnSpPr>
        <p:spPr>
          <a:xfrm>
            <a:off x="9584366" y="920773"/>
            <a:ext cx="14425" cy="42925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2FF20C-0DF6-4B21-9B3D-EA748E927DD6}"/>
              </a:ext>
            </a:extLst>
          </p:cNvPr>
          <p:cNvCxnSpPr>
            <a:cxnSpLocks/>
          </p:cNvCxnSpPr>
          <p:nvPr/>
        </p:nvCxnSpPr>
        <p:spPr>
          <a:xfrm flipH="1">
            <a:off x="4353886" y="927492"/>
            <a:ext cx="10894" cy="4290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7DFBD4C-FC97-4C93-98F0-320D91E85DCD}"/>
              </a:ext>
            </a:extLst>
          </p:cNvPr>
          <p:cNvSpPr txBox="1"/>
          <p:nvPr/>
        </p:nvSpPr>
        <p:spPr>
          <a:xfrm>
            <a:off x="1366142" y="2966410"/>
            <a:ext cx="903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Spectrum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CFFAE54-4899-4904-ABE5-2A297DD257CA}"/>
              </a:ext>
            </a:extLst>
          </p:cNvPr>
          <p:cNvCxnSpPr>
            <a:cxnSpLocks/>
          </p:cNvCxnSpPr>
          <p:nvPr/>
        </p:nvCxnSpPr>
        <p:spPr>
          <a:xfrm flipH="1">
            <a:off x="3818497" y="2966410"/>
            <a:ext cx="711802" cy="219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20E0C9-30D6-40E2-9200-EDFEA6D7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9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7840-17E3-4424-97F3-13A49A55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0" y="365125"/>
            <a:ext cx="10515600" cy="49894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Model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5F01-2860-4207-A821-96AD2D66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0" y="2877850"/>
            <a:ext cx="3591886" cy="3707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Single Provider</a:t>
            </a:r>
          </a:p>
          <a:p>
            <a:r>
              <a:rPr lang="en-US" sz="1200" dirty="0"/>
              <a:t>Town(s) assumes construction CAPEX cost</a:t>
            </a:r>
          </a:p>
          <a:p>
            <a:r>
              <a:rPr lang="en-US" sz="1200" dirty="0"/>
              <a:t>Town(s) assumes operational cost of Plant and houseline maintenance</a:t>
            </a:r>
          </a:p>
          <a:p>
            <a:r>
              <a:rPr lang="en-US" sz="1200" dirty="0"/>
              <a:t>Residents do not have a choice of providers</a:t>
            </a:r>
          </a:p>
          <a:p>
            <a:r>
              <a:rPr lang="en-US" sz="1200" dirty="0"/>
              <a:t>Product offerings, features, Apps etc. dependent on a single provider offering</a:t>
            </a:r>
          </a:p>
          <a:p>
            <a:pPr lvl="1"/>
            <a:r>
              <a:rPr lang="en-US" sz="1200" dirty="0"/>
              <a:t>Remote/Mobile access to services</a:t>
            </a:r>
          </a:p>
          <a:p>
            <a:pPr lvl="1"/>
            <a:r>
              <a:rPr lang="en-US" sz="1200" dirty="0"/>
              <a:t>Self Service technical support App</a:t>
            </a:r>
          </a:p>
          <a:p>
            <a:pPr lvl="1"/>
            <a:r>
              <a:rPr lang="en-US" sz="1200" dirty="0"/>
              <a:t>Speed tier and price point options</a:t>
            </a:r>
          </a:p>
          <a:p>
            <a:pPr lvl="1"/>
            <a:r>
              <a:rPr lang="en-US" sz="1200" dirty="0"/>
              <a:t>WiFi parental controls</a:t>
            </a:r>
          </a:p>
          <a:p>
            <a:pPr lvl="1"/>
            <a:r>
              <a:rPr lang="en-US" sz="1200" dirty="0"/>
              <a:t>Email and WiFi security</a:t>
            </a:r>
          </a:p>
          <a:p>
            <a:r>
              <a:rPr lang="en-US" sz="1200" dirty="0"/>
              <a:t>Subscriber is responsible to provide, troubleshoot and Maintain WiFi device</a:t>
            </a:r>
          </a:p>
          <a:p>
            <a:r>
              <a:rPr lang="en-US" sz="1200" dirty="0"/>
              <a:t>Town(s) assumes the majority of financial risk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F283E7-0EE2-40ED-9079-83FB99EA3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93666"/>
              </p:ext>
            </p:extLst>
          </p:nvPr>
        </p:nvGraphicFramePr>
        <p:xfrm>
          <a:off x="587230" y="1070096"/>
          <a:ext cx="10766569" cy="1601724"/>
        </p:xfrm>
        <a:graphic>
          <a:graphicData uri="http://schemas.openxmlformats.org/drawingml/2006/table">
            <a:tbl>
              <a:tblPr firstRow="1" firstCol="1" bandRow="1"/>
              <a:tblGrid>
                <a:gridCol w="1133494">
                  <a:extLst>
                    <a:ext uri="{9D8B030D-6E8A-4147-A177-3AD203B41FA5}">
                      <a16:colId xmlns:a16="http://schemas.microsoft.com/office/drawing/2014/main" val="1062152337"/>
                    </a:ext>
                  </a:extLst>
                </a:gridCol>
                <a:gridCol w="1059887">
                  <a:extLst>
                    <a:ext uri="{9D8B030D-6E8A-4147-A177-3AD203B41FA5}">
                      <a16:colId xmlns:a16="http://schemas.microsoft.com/office/drawing/2014/main" val="2178217236"/>
                    </a:ext>
                  </a:extLst>
                </a:gridCol>
                <a:gridCol w="959999">
                  <a:extLst>
                    <a:ext uri="{9D8B030D-6E8A-4147-A177-3AD203B41FA5}">
                      <a16:colId xmlns:a16="http://schemas.microsoft.com/office/drawing/2014/main" val="562015735"/>
                    </a:ext>
                  </a:extLst>
                </a:gridCol>
                <a:gridCol w="942469">
                  <a:extLst>
                    <a:ext uri="{9D8B030D-6E8A-4147-A177-3AD203B41FA5}">
                      <a16:colId xmlns:a16="http://schemas.microsoft.com/office/drawing/2014/main" val="3203825909"/>
                    </a:ext>
                  </a:extLst>
                </a:gridCol>
                <a:gridCol w="834042">
                  <a:extLst>
                    <a:ext uri="{9D8B030D-6E8A-4147-A177-3AD203B41FA5}">
                      <a16:colId xmlns:a16="http://schemas.microsoft.com/office/drawing/2014/main" val="752377870"/>
                    </a:ext>
                  </a:extLst>
                </a:gridCol>
                <a:gridCol w="877129">
                  <a:extLst>
                    <a:ext uri="{9D8B030D-6E8A-4147-A177-3AD203B41FA5}">
                      <a16:colId xmlns:a16="http://schemas.microsoft.com/office/drawing/2014/main" val="3752680734"/>
                    </a:ext>
                  </a:extLst>
                </a:gridCol>
                <a:gridCol w="960627">
                  <a:extLst>
                    <a:ext uri="{9D8B030D-6E8A-4147-A177-3AD203B41FA5}">
                      <a16:colId xmlns:a16="http://schemas.microsoft.com/office/drawing/2014/main" val="825770169"/>
                    </a:ext>
                  </a:extLst>
                </a:gridCol>
                <a:gridCol w="745169">
                  <a:extLst>
                    <a:ext uri="{9D8B030D-6E8A-4147-A177-3AD203B41FA5}">
                      <a16:colId xmlns:a16="http://schemas.microsoft.com/office/drawing/2014/main" val="3357808681"/>
                    </a:ext>
                  </a:extLst>
                </a:gridCol>
                <a:gridCol w="745169">
                  <a:extLst>
                    <a:ext uri="{9D8B030D-6E8A-4147-A177-3AD203B41FA5}">
                      <a16:colId xmlns:a16="http://schemas.microsoft.com/office/drawing/2014/main" val="3862399397"/>
                    </a:ext>
                  </a:extLst>
                </a:gridCol>
                <a:gridCol w="745169">
                  <a:extLst>
                    <a:ext uri="{9D8B030D-6E8A-4147-A177-3AD203B41FA5}">
                      <a16:colId xmlns:a16="http://schemas.microsoft.com/office/drawing/2014/main" val="1702355724"/>
                    </a:ext>
                  </a:extLst>
                </a:gridCol>
                <a:gridCol w="879714">
                  <a:extLst>
                    <a:ext uri="{9D8B030D-6E8A-4147-A177-3AD203B41FA5}">
                      <a16:colId xmlns:a16="http://schemas.microsoft.com/office/drawing/2014/main" val="173672444"/>
                    </a:ext>
                  </a:extLst>
                </a:gridCol>
                <a:gridCol w="883701">
                  <a:extLst>
                    <a:ext uri="{9D8B030D-6E8A-4147-A177-3AD203B41FA5}">
                      <a16:colId xmlns:a16="http://schemas.microsoft.com/office/drawing/2014/main" val="1558580155"/>
                    </a:ext>
                  </a:extLst>
                </a:gridCol>
              </a:tblGrid>
              <a:tr h="644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Model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CAPEX Model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Communities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CAPEX Cost Ownership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 Access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 paid fees to town(s)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 fees to Town(s)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 Transit Cost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 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Cost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 Drop Cost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Premise ONU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Premise Equipment (CPE) Wifi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4888"/>
                  </a:ext>
                </a:extLst>
              </a:tr>
              <a:tr h="318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Single/Multiple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Exclusive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75079"/>
                  </a:ext>
                </a:extLst>
              </a:tr>
              <a:tr h="318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Single/Multiple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Town(s)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300589"/>
                  </a:ext>
                </a:extLst>
              </a:tr>
              <a:tr h="318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Spectrum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Spectrum unserved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Provider/ Shared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814841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C67E61-0D2C-4054-A318-D86D78686661}"/>
              </a:ext>
            </a:extLst>
          </p:cNvPr>
          <p:cNvSpPr txBox="1">
            <a:spLocks/>
          </p:cNvSpPr>
          <p:nvPr/>
        </p:nvSpPr>
        <p:spPr>
          <a:xfrm>
            <a:off x="4289573" y="2877850"/>
            <a:ext cx="3417114" cy="3478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/>
              <a:t>Open Provider</a:t>
            </a:r>
          </a:p>
          <a:p>
            <a:r>
              <a:rPr lang="en-US" sz="1300" dirty="0"/>
              <a:t>Town(s) assumes construction CAPEX cost</a:t>
            </a:r>
          </a:p>
          <a:p>
            <a:r>
              <a:rPr lang="en-US" sz="1300" dirty="0"/>
              <a:t>Town(s) assumes operational cost of Plant and houseline maintenance</a:t>
            </a:r>
          </a:p>
          <a:p>
            <a:r>
              <a:rPr lang="en-US" sz="1300" dirty="0"/>
              <a:t>Non facility Providers (3</a:t>
            </a:r>
            <a:r>
              <a:rPr lang="en-US" sz="1300" baseline="30000" dirty="0"/>
              <a:t>rd</a:t>
            </a:r>
            <a:r>
              <a:rPr lang="en-US" sz="1300" dirty="0"/>
              <a:t> party) have access to sell and deliver service to previously unreachable residents</a:t>
            </a:r>
          </a:p>
          <a:p>
            <a:r>
              <a:rPr lang="en-US" sz="1300" dirty="0"/>
              <a:t>Residents have a choice of providers</a:t>
            </a:r>
          </a:p>
          <a:p>
            <a:r>
              <a:rPr lang="en-US" sz="1300" dirty="0"/>
              <a:t>Competition drives service offerings, features and development</a:t>
            </a:r>
          </a:p>
          <a:p>
            <a:r>
              <a:rPr lang="en-US" sz="1300" dirty="0"/>
              <a:t>Providers must have the ability to provide, provision and maintain subscriber premise ONU devices</a:t>
            </a:r>
          </a:p>
          <a:p>
            <a:r>
              <a:rPr lang="en-US" sz="1300" dirty="0"/>
              <a:t>Subscriber is responsible to provide, troubleshoot and Maintain WiFi device if not included by service Provider</a:t>
            </a:r>
          </a:p>
          <a:p>
            <a:r>
              <a:rPr lang="en-US" sz="1300" dirty="0"/>
              <a:t>Town(s) assume the majority of financial risk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EA0A46-959F-40F9-B2B2-CDD552D421E1}"/>
              </a:ext>
            </a:extLst>
          </p:cNvPr>
          <p:cNvSpPr txBox="1">
            <a:spLocks/>
          </p:cNvSpPr>
          <p:nvPr/>
        </p:nvSpPr>
        <p:spPr>
          <a:xfrm>
            <a:off x="7902429" y="2877849"/>
            <a:ext cx="3451370" cy="31957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/>
              <a:t>Spectrum</a:t>
            </a:r>
          </a:p>
          <a:p>
            <a:r>
              <a:rPr lang="en-US" sz="1200" dirty="0"/>
              <a:t>Town(s) assumes limited to no CAPEX cost</a:t>
            </a:r>
          </a:p>
          <a:p>
            <a:r>
              <a:rPr lang="en-US" sz="1200" dirty="0"/>
              <a:t>Provider assumes all Plant, House drop maintenance and operational  cost</a:t>
            </a:r>
          </a:p>
          <a:p>
            <a:r>
              <a:rPr lang="en-US" sz="1200" dirty="0"/>
              <a:t>Product offerings, features and development are dependent on a single provider</a:t>
            </a:r>
          </a:p>
          <a:p>
            <a:r>
              <a:rPr lang="en-US" sz="1200" dirty="0"/>
              <a:t>Town has leverage in the Franchise Agreement to require extension to unserviced homes and potentially future product offerings</a:t>
            </a:r>
          </a:p>
          <a:p>
            <a:r>
              <a:rPr lang="en-US" sz="1200" dirty="0"/>
              <a:t>Subscriber ONU and WiFi device, maintenance and repair are included in the subscription fee</a:t>
            </a:r>
          </a:p>
          <a:p>
            <a:r>
              <a:rPr lang="en-US" sz="1200" dirty="0"/>
              <a:t>Does not provide a multi-community model option</a:t>
            </a:r>
          </a:p>
          <a:p>
            <a:r>
              <a:rPr lang="en-US" sz="1200" dirty="0"/>
              <a:t>$22.99 Low-income product offering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6EB73-570D-4FC2-A677-2D3322D8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1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7840-17E3-4424-97F3-13A49A55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52" y="358663"/>
            <a:ext cx="4632601" cy="49894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Model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5F01-2860-4207-A821-96AD2D66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333" y="294437"/>
            <a:ext cx="2795334" cy="774491"/>
          </a:xfrm>
        </p:spPr>
        <p:txBody>
          <a:bodyPr>
            <a:normAutofit/>
          </a:bodyPr>
          <a:lstStyle/>
          <a:p>
            <a:pPr lvl="1"/>
            <a:r>
              <a:rPr lang="en-US" sz="1200" dirty="0"/>
              <a:t>Single Provider</a:t>
            </a:r>
          </a:p>
          <a:p>
            <a:pPr lvl="1"/>
            <a:r>
              <a:rPr lang="en-US" sz="1200" dirty="0"/>
              <a:t>Open Provider</a:t>
            </a:r>
          </a:p>
          <a:p>
            <a:pPr lvl="1"/>
            <a:r>
              <a:rPr lang="en-US" sz="1200" dirty="0"/>
              <a:t>Spectrum 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40DCC3-B956-4C01-917B-E09A7B371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28985"/>
              </p:ext>
            </p:extLst>
          </p:nvPr>
        </p:nvGraphicFramePr>
        <p:xfrm>
          <a:off x="402672" y="1068928"/>
          <a:ext cx="11509834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293">
                  <a:extLst>
                    <a:ext uri="{9D8B030D-6E8A-4147-A177-3AD203B41FA5}">
                      <a16:colId xmlns:a16="http://schemas.microsoft.com/office/drawing/2014/main" val="2111081488"/>
                    </a:ext>
                  </a:extLst>
                </a:gridCol>
                <a:gridCol w="3129094">
                  <a:extLst>
                    <a:ext uri="{9D8B030D-6E8A-4147-A177-3AD203B41FA5}">
                      <a16:colId xmlns:a16="http://schemas.microsoft.com/office/drawing/2014/main" val="102255877"/>
                    </a:ext>
                  </a:extLst>
                </a:gridCol>
                <a:gridCol w="3229761">
                  <a:extLst>
                    <a:ext uri="{9D8B030D-6E8A-4147-A177-3AD203B41FA5}">
                      <a16:colId xmlns:a16="http://schemas.microsoft.com/office/drawing/2014/main" val="4011737157"/>
                    </a:ext>
                  </a:extLst>
                </a:gridCol>
                <a:gridCol w="3850686">
                  <a:extLst>
                    <a:ext uri="{9D8B030D-6E8A-4147-A177-3AD203B41FA5}">
                      <a16:colId xmlns:a16="http://schemas.microsoft.com/office/drawing/2014/main" val="3024202626"/>
                    </a:ext>
                  </a:extLst>
                </a:gridCol>
              </a:tblGrid>
              <a:tr h="2665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Model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Benefits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Success Dependencies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Risk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33830"/>
                  </a:ext>
                </a:extLst>
              </a:tr>
              <a:tr h="39264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Town funded CAPEX </a:t>
                      </a:r>
                    </a:p>
                    <a:p>
                      <a:pPr algn="ctr"/>
                      <a:r>
                        <a:rPr lang="en-US" sz="1000" dirty="0"/>
                        <a:t>Single Provider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One Provider contract, simpler model to deploy and manage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Guaranteed Provider to deliver service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One Provider relationship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Single provider network interface, support and maintenance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Single Simpler product construct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Single entity of customer experience and relationship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Provider offers, develops and maintains competitive product offerings over the term of the agreement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Provider is responsive to residents changing needs and service requirements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Provider delivers a competitive quality subscriber experience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Resident's support funding build-out of the network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Service penetration rate meets the model of 40%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Subscriber willingness to purchase, support and maintain their own WiFi device.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Broadband only pricing being competitive in light  current provider(s) bundling discounts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The network financial burden is carried by the taxpayer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Residents may view this model as a taxpayer subsidy that provides profit to a single Provider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Success is dependent securing a single provider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Provider does not keep pace with competitive product evolution of product features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Provider goes out of business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The Town of Readfield carries a majority of operational financial risks whereas the Provider assumes minimal financial risk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Revenue shortfall solution if fewer than 40% resident subscribe to service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Subscriber willingness to purchase, maintain, upgrade and troubleshoot their own WiFi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3117"/>
                  </a:ext>
                </a:extLst>
              </a:tr>
              <a:tr h="1192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Town funded CAPEX </a:t>
                      </a:r>
                    </a:p>
                    <a:p>
                      <a:pPr algn="ctr"/>
                      <a:r>
                        <a:rPr lang="en-US" sz="1000" dirty="0"/>
                        <a:t>Multiple Provider</a:t>
                      </a:r>
                    </a:p>
                    <a:p>
                      <a:pPr algn="ctr"/>
                      <a:r>
                        <a:rPr lang="en-US" sz="1000" dirty="0"/>
                        <a:t>(Open Network)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3</a:t>
                      </a:r>
                      <a:r>
                        <a:rPr lang="en-US" sz="1000" baseline="30000" dirty="0"/>
                        <a:t>rd</a:t>
                      </a:r>
                      <a:r>
                        <a:rPr lang="en-US" sz="1000" dirty="0"/>
                        <a:t> Party Providers have access to residents currently only available through DSL line lease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Option to charge 3</a:t>
                      </a:r>
                      <a:r>
                        <a:rPr lang="en-US" sz="1000" baseline="30000" dirty="0"/>
                        <a:t>rd</a:t>
                      </a:r>
                      <a:r>
                        <a:rPr lang="en-US" sz="1000" dirty="0"/>
                        <a:t> Party Providers an access fee similar to fees they pay for a DSL circuit to access residents 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/>
                        <a:t>Providers gain access through ISP transport to the network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Residents have a choice of providers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Providers are incented to provide quality service and improve products through competition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Simplified Provider agreements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A compelling business case construct for 3</a:t>
                      </a:r>
                      <a:r>
                        <a:rPr lang="en-US" sz="1000" baseline="30000" dirty="0"/>
                        <a:t>rd</a:t>
                      </a:r>
                      <a:r>
                        <a:rPr lang="en-US" sz="1000" dirty="0"/>
                        <a:t> party Providers to connect to the network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Town securing Router and ONT service and maintenance contract with a qualified vendor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Solution for the Network maintenance installation/service of house drop lines to Subscribers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Establish a provider colocation site with multiple providers for ease of connection to the network, typically a data center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Provider leased circuit billing and accounting solution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Town secures a contract with a colocation provider to act as a Provider “Meet Me” point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Lack of Provider interest in connecting to the network and ability to provide Subscriber ONU provisioning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Multi layer complexity customer technical support due to the shared resources and traffic hand-offs between the Provider and the subscriber ONU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72801"/>
                  </a:ext>
                </a:extLst>
              </a:tr>
              <a:tr h="39264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(Charter)</a:t>
                      </a:r>
                    </a:p>
                    <a:p>
                      <a:pPr algn="ctr"/>
                      <a:r>
                        <a:rPr lang="en-US" sz="1000" dirty="0"/>
                        <a:t>Spectrum </a:t>
                      </a:r>
                    </a:p>
                    <a:p>
                      <a:pPr algn="ctr"/>
                      <a:r>
                        <a:rPr lang="en-US" sz="1000" dirty="0"/>
                        <a:t>Expansion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Established provider to 94% of residents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The Franchise Agreement status and provisions may address unserviced area issues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Current Franchise Agreement may be expired thereby potential leverage to require build out of unserved residents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Deployed technology ability to provide Gig +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The Town holds Charter accountable to the terms and conditions of the Franchise Agreement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The Town takes the legal position that a Franchise renewal is not a perquisite to holding Charter to terms and conditions of the current active agreement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Charter takes the position a franchise renewal is a perquisite to extending service to unserviceable Residents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Timeline of a 1Gig+ level of services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Charter determines product offering and development timing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6612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D34C7-1CF1-44B4-B9BB-5AD91682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7840-17E3-4424-97F3-13A49A55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65" y="398681"/>
            <a:ext cx="10515600" cy="49894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Single Provider Model Breakeven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85F01-2860-4207-A821-96AD2D66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69" y="1220591"/>
            <a:ext cx="4681058" cy="2059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/>
              <a:t>Assessment of subscription fee and take-rate required to cover “all-in” cost to achieve a self-funded model</a:t>
            </a:r>
          </a:p>
          <a:p>
            <a:r>
              <a:rPr lang="en-US" sz="1400" dirty="0"/>
              <a:t>$109/</a:t>
            </a:r>
            <a:r>
              <a:rPr lang="en-US" sz="1400" dirty="0" err="1"/>
              <a:t>mo</a:t>
            </a:r>
            <a:r>
              <a:rPr lang="en-US" sz="1400" dirty="0"/>
              <a:t> all-in per Subscriber cost based on a 20-year 40% sustained subscription take-rate</a:t>
            </a:r>
          </a:p>
          <a:p>
            <a:r>
              <a:rPr lang="en-US" sz="1400" dirty="0"/>
              <a:t>70% 20-year sustained subscription take-rate required to achieve self funded result</a:t>
            </a:r>
          </a:p>
          <a:p>
            <a:r>
              <a:rPr lang="en-US" sz="1400" dirty="0"/>
              <a:t>A 70% take-rate is not deemed achievable nor sustainable over a 20 year period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FBE965-8577-4CFD-976D-12ED1E9FE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225924"/>
              </p:ext>
            </p:extLst>
          </p:nvPr>
        </p:nvGraphicFramePr>
        <p:xfrm>
          <a:off x="733333" y="3839956"/>
          <a:ext cx="5728425" cy="2076233"/>
        </p:xfrm>
        <a:graphic>
          <a:graphicData uri="http://schemas.openxmlformats.org/drawingml/2006/table">
            <a:tbl>
              <a:tblPr/>
              <a:tblGrid>
                <a:gridCol w="748514">
                  <a:extLst>
                    <a:ext uri="{9D8B030D-6E8A-4147-A177-3AD203B41FA5}">
                      <a16:colId xmlns:a16="http://schemas.microsoft.com/office/drawing/2014/main" val="1819623903"/>
                    </a:ext>
                  </a:extLst>
                </a:gridCol>
                <a:gridCol w="633945">
                  <a:extLst>
                    <a:ext uri="{9D8B030D-6E8A-4147-A177-3AD203B41FA5}">
                      <a16:colId xmlns:a16="http://schemas.microsoft.com/office/drawing/2014/main" val="2613266023"/>
                    </a:ext>
                  </a:extLst>
                </a:gridCol>
                <a:gridCol w="572843">
                  <a:extLst>
                    <a:ext uri="{9D8B030D-6E8A-4147-A177-3AD203B41FA5}">
                      <a16:colId xmlns:a16="http://schemas.microsoft.com/office/drawing/2014/main" val="3345065364"/>
                    </a:ext>
                  </a:extLst>
                </a:gridCol>
                <a:gridCol w="712871">
                  <a:extLst>
                    <a:ext uri="{9D8B030D-6E8A-4147-A177-3AD203B41FA5}">
                      <a16:colId xmlns:a16="http://schemas.microsoft.com/office/drawing/2014/main" val="3725572287"/>
                    </a:ext>
                  </a:extLst>
                </a:gridCol>
                <a:gridCol w="786704">
                  <a:extLst>
                    <a:ext uri="{9D8B030D-6E8A-4147-A177-3AD203B41FA5}">
                      <a16:colId xmlns:a16="http://schemas.microsoft.com/office/drawing/2014/main" val="3733447141"/>
                    </a:ext>
                  </a:extLst>
                </a:gridCol>
                <a:gridCol w="664497">
                  <a:extLst>
                    <a:ext uri="{9D8B030D-6E8A-4147-A177-3AD203B41FA5}">
                      <a16:colId xmlns:a16="http://schemas.microsoft.com/office/drawing/2014/main" val="1170107587"/>
                    </a:ext>
                  </a:extLst>
                </a:gridCol>
                <a:gridCol w="672135">
                  <a:extLst>
                    <a:ext uri="{9D8B030D-6E8A-4147-A177-3AD203B41FA5}">
                      <a16:colId xmlns:a16="http://schemas.microsoft.com/office/drawing/2014/main" val="721121578"/>
                    </a:ext>
                  </a:extLst>
                </a:gridCol>
                <a:gridCol w="936916">
                  <a:extLst>
                    <a:ext uri="{9D8B030D-6E8A-4147-A177-3AD203B41FA5}">
                      <a16:colId xmlns:a16="http://schemas.microsoft.com/office/drawing/2014/main" val="1944737076"/>
                    </a:ext>
                  </a:extLst>
                </a:gridCol>
              </a:tblGrid>
              <a:tr h="26695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Break-even Operating Cost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439384"/>
                  </a:ext>
                </a:extLst>
              </a:tr>
              <a:tr h="508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Subscriber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Monthly/ Subscribers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Service Rate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Subscriber Revenue/Mo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OPEX Monthly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VAR/Mo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 Annualized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Cost of Service per Customer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970596"/>
                  </a:ext>
                </a:extLst>
              </a:tr>
              <a:tr h="254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$37,268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$35,150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$25,419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76584"/>
                  </a:ext>
                </a:extLst>
              </a:tr>
              <a:tr h="254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$46,585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$9,319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$111,828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295953"/>
                  </a:ext>
                </a:extLst>
              </a:tr>
              <a:tr h="254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$55,902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$39,382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18978"/>
                  </a:ext>
                </a:extLst>
              </a:tr>
              <a:tr h="254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$65,219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$41,499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$23,720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$284,645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206904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$69,878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$42,557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$27,321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$327,849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659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89915C5-FFA1-4C03-83F9-BDC67B35D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86526"/>
              </p:ext>
            </p:extLst>
          </p:nvPr>
        </p:nvGraphicFramePr>
        <p:xfrm>
          <a:off x="733332" y="1145255"/>
          <a:ext cx="5728426" cy="2059338"/>
        </p:xfrm>
        <a:graphic>
          <a:graphicData uri="http://schemas.openxmlformats.org/drawingml/2006/table">
            <a:tbl>
              <a:tblPr/>
              <a:tblGrid>
                <a:gridCol w="748514">
                  <a:extLst>
                    <a:ext uri="{9D8B030D-6E8A-4147-A177-3AD203B41FA5}">
                      <a16:colId xmlns:a16="http://schemas.microsoft.com/office/drawing/2014/main" val="3861562013"/>
                    </a:ext>
                  </a:extLst>
                </a:gridCol>
                <a:gridCol w="633945">
                  <a:extLst>
                    <a:ext uri="{9D8B030D-6E8A-4147-A177-3AD203B41FA5}">
                      <a16:colId xmlns:a16="http://schemas.microsoft.com/office/drawing/2014/main" val="436930268"/>
                    </a:ext>
                  </a:extLst>
                </a:gridCol>
                <a:gridCol w="572843">
                  <a:extLst>
                    <a:ext uri="{9D8B030D-6E8A-4147-A177-3AD203B41FA5}">
                      <a16:colId xmlns:a16="http://schemas.microsoft.com/office/drawing/2014/main" val="583429530"/>
                    </a:ext>
                  </a:extLst>
                </a:gridCol>
                <a:gridCol w="712871">
                  <a:extLst>
                    <a:ext uri="{9D8B030D-6E8A-4147-A177-3AD203B41FA5}">
                      <a16:colId xmlns:a16="http://schemas.microsoft.com/office/drawing/2014/main" val="2498518522"/>
                    </a:ext>
                  </a:extLst>
                </a:gridCol>
                <a:gridCol w="786704">
                  <a:extLst>
                    <a:ext uri="{9D8B030D-6E8A-4147-A177-3AD203B41FA5}">
                      <a16:colId xmlns:a16="http://schemas.microsoft.com/office/drawing/2014/main" val="1429401442"/>
                    </a:ext>
                  </a:extLst>
                </a:gridCol>
                <a:gridCol w="664497">
                  <a:extLst>
                    <a:ext uri="{9D8B030D-6E8A-4147-A177-3AD203B41FA5}">
                      <a16:colId xmlns:a16="http://schemas.microsoft.com/office/drawing/2014/main" val="1066875136"/>
                    </a:ext>
                  </a:extLst>
                </a:gridCol>
                <a:gridCol w="672136">
                  <a:extLst>
                    <a:ext uri="{9D8B030D-6E8A-4147-A177-3AD203B41FA5}">
                      <a16:colId xmlns:a16="http://schemas.microsoft.com/office/drawing/2014/main" val="2318769505"/>
                    </a:ext>
                  </a:extLst>
                </a:gridCol>
                <a:gridCol w="936916">
                  <a:extLst>
                    <a:ext uri="{9D8B030D-6E8A-4147-A177-3AD203B41FA5}">
                      <a16:colId xmlns:a16="http://schemas.microsoft.com/office/drawing/2014/main" val="2347431849"/>
                    </a:ext>
                  </a:extLst>
                </a:gridCol>
              </a:tblGrid>
              <a:tr h="32830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Break-even Construction and Operating Cost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270719"/>
                  </a:ext>
                </a:extLst>
              </a:tr>
              <a:tr h="4910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Subscriber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Monthly/ Subscribers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Service Rate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Subscriber Revenue/Mo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OPEX Monthly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VAR/Mo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 Annualized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Cost of Service per Customer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734190"/>
                  </a:ext>
                </a:extLst>
              </a:tr>
              <a:tr h="245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$37,268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-$21,012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-$252,141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769249"/>
                  </a:ext>
                </a:extLst>
              </a:tr>
              <a:tr h="245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$46,585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$60,396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-$13,811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-$165,732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591973"/>
                  </a:ext>
                </a:extLst>
              </a:tr>
              <a:tr h="245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$55,902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$62,512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-$6,610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-$79,324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45497"/>
                  </a:ext>
                </a:extLst>
              </a:tr>
              <a:tr h="245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$65,219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$64,629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$7,085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146657"/>
                  </a:ext>
                </a:extLst>
              </a:tr>
              <a:tr h="257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$69,878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$65,687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$50,289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950886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5F79C7-718F-4691-AE77-C9FC2CE73F6C}"/>
              </a:ext>
            </a:extLst>
          </p:cNvPr>
          <p:cNvSpPr txBox="1">
            <a:spLocks/>
          </p:cNvSpPr>
          <p:nvPr/>
        </p:nvSpPr>
        <p:spPr>
          <a:xfrm>
            <a:off x="6804869" y="3974043"/>
            <a:ext cx="4805494" cy="2059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/>
              <a:t>Subscription take-rate required to cover operational cost at a $70/</a:t>
            </a:r>
            <a:r>
              <a:rPr lang="en-US" sz="1400" b="1" dirty="0" err="1"/>
              <a:t>mo</a:t>
            </a:r>
            <a:r>
              <a:rPr lang="en-US" sz="1400" b="1" dirty="0"/>
              <a:t> price point </a:t>
            </a:r>
          </a:p>
          <a:p>
            <a:r>
              <a:rPr lang="en-US" sz="1400" dirty="0"/>
              <a:t>$66/</a:t>
            </a:r>
            <a:r>
              <a:rPr lang="en-US" sz="1400" dirty="0" err="1"/>
              <a:t>mo</a:t>
            </a:r>
            <a:r>
              <a:rPr lang="en-US" sz="1400" dirty="0"/>
              <a:t> per Subscriber cost based on a 20-year 40% sustained subscription take-rate</a:t>
            </a:r>
          </a:p>
          <a:p>
            <a:r>
              <a:rPr lang="en-US" sz="1400" dirty="0"/>
              <a:t>Potential for lowering subscription rate if higher take-rate is achieved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E61B7-5FA2-4E7D-846A-F11E9919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27840-17E3-4424-97F3-13A49A55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334" y="393758"/>
            <a:ext cx="10515600" cy="49894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Open Provider Model Breakeven Assessment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69FA1C-7408-4677-A956-FC513A1F5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362980"/>
              </p:ext>
            </p:extLst>
          </p:nvPr>
        </p:nvGraphicFramePr>
        <p:xfrm>
          <a:off x="522914" y="1169338"/>
          <a:ext cx="6062441" cy="2282779"/>
        </p:xfrm>
        <a:graphic>
          <a:graphicData uri="http://schemas.openxmlformats.org/drawingml/2006/table">
            <a:tbl>
              <a:tblPr/>
              <a:tblGrid>
                <a:gridCol w="676674">
                  <a:extLst>
                    <a:ext uri="{9D8B030D-6E8A-4147-A177-3AD203B41FA5}">
                      <a16:colId xmlns:a16="http://schemas.microsoft.com/office/drawing/2014/main" val="3436936438"/>
                    </a:ext>
                  </a:extLst>
                </a:gridCol>
                <a:gridCol w="731256">
                  <a:extLst>
                    <a:ext uri="{9D8B030D-6E8A-4147-A177-3AD203B41FA5}">
                      <a16:colId xmlns:a16="http://schemas.microsoft.com/office/drawing/2014/main" val="3033888752"/>
                    </a:ext>
                  </a:extLst>
                </a:gridCol>
                <a:gridCol w="585957">
                  <a:extLst>
                    <a:ext uri="{9D8B030D-6E8A-4147-A177-3AD203B41FA5}">
                      <a16:colId xmlns:a16="http://schemas.microsoft.com/office/drawing/2014/main" val="2718686601"/>
                    </a:ext>
                  </a:extLst>
                </a:gridCol>
                <a:gridCol w="701373">
                  <a:extLst>
                    <a:ext uri="{9D8B030D-6E8A-4147-A177-3AD203B41FA5}">
                      <a16:colId xmlns:a16="http://schemas.microsoft.com/office/drawing/2014/main" val="400257856"/>
                    </a:ext>
                  </a:extLst>
                </a:gridCol>
                <a:gridCol w="754643">
                  <a:extLst>
                    <a:ext uri="{9D8B030D-6E8A-4147-A177-3AD203B41FA5}">
                      <a16:colId xmlns:a16="http://schemas.microsoft.com/office/drawing/2014/main" val="2675881095"/>
                    </a:ext>
                  </a:extLst>
                </a:gridCol>
                <a:gridCol w="577079">
                  <a:extLst>
                    <a:ext uri="{9D8B030D-6E8A-4147-A177-3AD203B41FA5}">
                      <a16:colId xmlns:a16="http://schemas.microsoft.com/office/drawing/2014/main" val="1794724291"/>
                    </a:ext>
                  </a:extLst>
                </a:gridCol>
                <a:gridCol w="550444">
                  <a:extLst>
                    <a:ext uri="{9D8B030D-6E8A-4147-A177-3AD203B41FA5}">
                      <a16:colId xmlns:a16="http://schemas.microsoft.com/office/drawing/2014/main" val="1967521825"/>
                    </a:ext>
                  </a:extLst>
                </a:gridCol>
                <a:gridCol w="772399">
                  <a:extLst>
                    <a:ext uri="{9D8B030D-6E8A-4147-A177-3AD203B41FA5}">
                      <a16:colId xmlns:a16="http://schemas.microsoft.com/office/drawing/2014/main" val="3299832201"/>
                    </a:ext>
                  </a:extLst>
                </a:gridCol>
                <a:gridCol w="712616">
                  <a:extLst>
                    <a:ext uri="{9D8B030D-6E8A-4147-A177-3AD203B41FA5}">
                      <a16:colId xmlns:a16="http://schemas.microsoft.com/office/drawing/2014/main" val="2096123086"/>
                    </a:ext>
                  </a:extLst>
                </a:gridCol>
              </a:tblGrid>
              <a:tr h="26073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Provider Breakeven Construction and Operating Cost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62488"/>
                  </a:ext>
                </a:extLst>
              </a:tr>
              <a:tr h="7449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Subscriber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Monthly/ Subscribers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Service Provider Rate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Circuit Fee/ Subscriber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Leased Circuit Revenue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 OPEX Monthly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VAR/Mo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 Annualized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Cost of Service per Customer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6395"/>
                  </a:ext>
                </a:extLst>
              </a:tr>
              <a:tr h="24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$18,634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-$23,537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-$282,448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566250"/>
                  </a:ext>
                </a:extLst>
              </a:tr>
              <a:tr h="24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$20,963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-$21,208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-$254,497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353595"/>
                  </a:ext>
                </a:extLst>
              </a:tr>
              <a:tr h="24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$23,293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-$18,879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-$226,546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018355"/>
                  </a:ext>
                </a:extLst>
              </a:tr>
              <a:tr h="24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$25,622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-$16,550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-$198,595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79903"/>
                  </a:ext>
                </a:extLst>
              </a:tr>
              <a:tr h="2607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$39,930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-$2,241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-$26,896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51425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802A91-6C93-41BE-AD3A-AA8494BB5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608" y="805343"/>
            <a:ext cx="4891478" cy="27767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700" b="1" dirty="0"/>
              <a:t>Construction and Operating cost break-even assessment</a:t>
            </a:r>
          </a:p>
          <a:p>
            <a:r>
              <a:rPr lang="en-US" sz="1300" dirty="0"/>
              <a:t>Multi Provider model incorporating a per subscriber circuit fee for use of the Network</a:t>
            </a:r>
          </a:p>
          <a:p>
            <a:r>
              <a:rPr lang="en-US" sz="1300" dirty="0"/>
              <a:t>3</a:t>
            </a:r>
            <a:r>
              <a:rPr lang="en-US" sz="1300" baseline="30000" dirty="0"/>
              <a:t>rd</a:t>
            </a:r>
            <a:r>
              <a:rPr lang="en-US" sz="1300" dirty="0"/>
              <a:t> Party providers are accustomed to leasing circuits from a facility provider to deliver service to Subscribers. Currently DSL is their only option which does not provide a competitive service to Spectrum</a:t>
            </a:r>
          </a:p>
          <a:p>
            <a:r>
              <a:rPr lang="en-US" sz="1300" dirty="0"/>
              <a:t>Stable monthly Network OPEX cost</a:t>
            </a:r>
          </a:p>
          <a:p>
            <a:r>
              <a:rPr lang="en-US" sz="1300" dirty="0"/>
              <a:t>Providers would set service tiers and subscription price points </a:t>
            </a:r>
          </a:p>
          <a:p>
            <a:r>
              <a:rPr lang="en-US" sz="1300" dirty="0"/>
              <a:t>A 60% take-rate, $50 circuit lease rate with a $90/</a:t>
            </a:r>
            <a:r>
              <a:rPr lang="en-US" sz="1300" dirty="0" err="1"/>
              <a:t>mo</a:t>
            </a:r>
            <a:r>
              <a:rPr lang="en-US" sz="1300" dirty="0"/>
              <a:t> subscription fee would be required to absorb construction and operating cost. </a:t>
            </a:r>
          </a:p>
          <a:p>
            <a:r>
              <a:rPr lang="en-US" sz="1300" dirty="0"/>
              <a:t>Circuit lease fee would not offset capital and operational cost </a:t>
            </a:r>
          </a:p>
          <a:p>
            <a:r>
              <a:rPr lang="en-US" sz="1300" dirty="0"/>
              <a:t>Provider willingness to pay a $35-$50 per Subscriber circuit fee requires further study </a:t>
            </a:r>
          </a:p>
          <a:p>
            <a:endParaRPr lang="en-US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4CBC1-EDD4-478A-AED4-F2E68AC74947}"/>
              </a:ext>
            </a:extLst>
          </p:cNvPr>
          <p:cNvSpPr txBox="1">
            <a:spLocks/>
          </p:cNvSpPr>
          <p:nvPr/>
        </p:nvSpPr>
        <p:spPr>
          <a:xfrm>
            <a:off x="6777608" y="4025258"/>
            <a:ext cx="4891478" cy="2563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/>
              <a:t>Operating cost break-even assessment</a:t>
            </a:r>
            <a:endParaRPr lang="en-US" sz="2900" dirty="0"/>
          </a:p>
          <a:p>
            <a:r>
              <a:rPr lang="en-US" sz="2200" dirty="0"/>
              <a:t>Multi Provider model incorporating a Provider lease circuit fee for use of the Network</a:t>
            </a:r>
          </a:p>
          <a:p>
            <a:r>
              <a:rPr lang="en-US" sz="2200" dirty="0"/>
              <a:t>3</a:t>
            </a:r>
            <a:r>
              <a:rPr lang="en-US" sz="2200" baseline="30000" dirty="0"/>
              <a:t>rd</a:t>
            </a:r>
            <a:r>
              <a:rPr lang="en-US" sz="2200" dirty="0"/>
              <a:t> Party providers are accustomed to pay a facility provider to deliver service to Subscribers. Currently DSL is their only option which does not provide a competitive service to Spectrum</a:t>
            </a:r>
          </a:p>
          <a:p>
            <a:r>
              <a:rPr lang="en-US" sz="2200" dirty="0"/>
              <a:t>Stable monthly Network OPEX cost </a:t>
            </a:r>
          </a:p>
          <a:p>
            <a:r>
              <a:rPr lang="en-US" sz="2200" dirty="0"/>
              <a:t>Circuit fees nearly offset operational cost at a 40% take rate, $70/</a:t>
            </a:r>
            <a:r>
              <a:rPr lang="en-US" sz="2200" dirty="0" err="1"/>
              <a:t>mo</a:t>
            </a:r>
            <a:r>
              <a:rPr lang="en-US" sz="2200" dirty="0"/>
              <a:t> service rate with $35 per subscriber circuit fee </a:t>
            </a:r>
          </a:p>
          <a:p>
            <a:r>
              <a:rPr lang="en-US" sz="2200" dirty="0"/>
              <a:t>Provider willingness to pay a $35/</a:t>
            </a:r>
            <a:r>
              <a:rPr lang="en-US" sz="2200" dirty="0" err="1"/>
              <a:t>mo</a:t>
            </a:r>
            <a:r>
              <a:rPr lang="en-US" sz="2200" dirty="0"/>
              <a:t> per Subscriber fee requires further study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7EA9CE-490C-419C-9B06-509250E42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521780"/>
              </p:ext>
            </p:extLst>
          </p:nvPr>
        </p:nvGraphicFramePr>
        <p:xfrm>
          <a:off x="522914" y="4025258"/>
          <a:ext cx="6062440" cy="2162652"/>
        </p:xfrm>
        <a:graphic>
          <a:graphicData uri="http://schemas.openxmlformats.org/drawingml/2006/table">
            <a:tbl>
              <a:tblPr/>
              <a:tblGrid>
                <a:gridCol w="578655">
                  <a:extLst>
                    <a:ext uri="{9D8B030D-6E8A-4147-A177-3AD203B41FA5}">
                      <a16:colId xmlns:a16="http://schemas.microsoft.com/office/drawing/2014/main" val="1928045324"/>
                    </a:ext>
                  </a:extLst>
                </a:gridCol>
                <a:gridCol w="749261">
                  <a:extLst>
                    <a:ext uri="{9D8B030D-6E8A-4147-A177-3AD203B41FA5}">
                      <a16:colId xmlns:a16="http://schemas.microsoft.com/office/drawing/2014/main" val="2184735758"/>
                    </a:ext>
                  </a:extLst>
                </a:gridCol>
                <a:gridCol w="550241">
                  <a:extLst>
                    <a:ext uri="{9D8B030D-6E8A-4147-A177-3AD203B41FA5}">
                      <a16:colId xmlns:a16="http://schemas.microsoft.com/office/drawing/2014/main" val="1550732870"/>
                    </a:ext>
                  </a:extLst>
                </a:gridCol>
                <a:gridCol w="684745">
                  <a:extLst>
                    <a:ext uri="{9D8B030D-6E8A-4147-A177-3AD203B41FA5}">
                      <a16:colId xmlns:a16="http://schemas.microsoft.com/office/drawing/2014/main" val="3967586926"/>
                    </a:ext>
                  </a:extLst>
                </a:gridCol>
                <a:gridCol w="755665">
                  <a:extLst>
                    <a:ext uri="{9D8B030D-6E8A-4147-A177-3AD203B41FA5}">
                      <a16:colId xmlns:a16="http://schemas.microsoft.com/office/drawing/2014/main" val="1595398803"/>
                    </a:ext>
                  </a:extLst>
                </a:gridCol>
                <a:gridCol w="638280">
                  <a:extLst>
                    <a:ext uri="{9D8B030D-6E8A-4147-A177-3AD203B41FA5}">
                      <a16:colId xmlns:a16="http://schemas.microsoft.com/office/drawing/2014/main" val="1936487739"/>
                    </a:ext>
                  </a:extLst>
                </a:gridCol>
                <a:gridCol w="645618">
                  <a:extLst>
                    <a:ext uri="{9D8B030D-6E8A-4147-A177-3AD203B41FA5}">
                      <a16:colId xmlns:a16="http://schemas.microsoft.com/office/drawing/2014/main" val="2714009356"/>
                    </a:ext>
                  </a:extLst>
                </a:gridCol>
                <a:gridCol w="726320">
                  <a:extLst>
                    <a:ext uri="{9D8B030D-6E8A-4147-A177-3AD203B41FA5}">
                      <a16:colId xmlns:a16="http://schemas.microsoft.com/office/drawing/2014/main" val="1497202554"/>
                    </a:ext>
                  </a:extLst>
                </a:gridCol>
                <a:gridCol w="733655">
                  <a:extLst>
                    <a:ext uri="{9D8B030D-6E8A-4147-A177-3AD203B41FA5}">
                      <a16:colId xmlns:a16="http://schemas.microsoft.com/office/drawing/2014/main" val="2871658894"/>
                    </a:ext>
                  </a:extLst>
                </a:gridCol>
              </a:tblGrid>
              <a:tr h="24506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 Provider Breakeven Operating Cost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99961"/>
                  </a:ext>
                </a:extLst>
              </a:tr>
              <a:tr h="700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Subscriber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Monthly/ Subscribers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Service Provider Rate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Circuit Fee/ Subscriber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Leased Circuit Revenue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Net OPEX Monthly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VAR/Mo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 Annualized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Cost of Service per Customer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049967"/>
                  </a:ext>
                </a:extLst>
              </a:tr>
              <a:tr h="233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$18,634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-$390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-$4,680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018194"/>
                  </a:ext>
                </a:extLst>
              </a:tr>
              <a:tr h="233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$20,963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$23,271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359929"/>
                  </a:ext>
                </a:extLst>
              </a:tr>
              <a:tr h="233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$23,293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$4,269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045134"/>
                  </a:ext>
                </a:extLst>
              </a:tr>
              <a:tr h="233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$25,622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$6,598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$79,173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461579"/>
                  </a:ext>
                </a:extLst>
              </a:tr>
              <a:tr h="245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$27,951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$8,927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$107,124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44902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927E4-939C-49F9-A124-3BB674AC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BB47-458A-4E51-8138-0B62E5E427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0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6026</TotalTime>
  <Words>3241</Words>
  <Application>Microsoft Office PowerPoint</Application>
  <PresentationFormat>Widescreen</PresentationFormat>
  <Paragraphs>764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Town of Readfield Broadband Model Assessment </vt:lpstr>
      <vt:lpstr>Readfield FTTH Model Assessment</vt:lpstr>
      <vt:lpstr>Single Provider Model  Ownership Demarcation</vt:lpstr>
      <vt:lpstr>Open Provider Model  Ownership Demarcation</vt:lpstr>
      <vt:lpstr>Spectrum Model Ownership Demarcation</vt:lpstr>
      <vt:lpstr>Model Summary</vt:lpstr>
      <vt:lpstr>Three Model Assessment</vt:lpstr>
      <vt:lpstr>Single Provider Model Breakeven Assessment</vt:lpstr>
      <vt:lpstr>Open Provider Model Breakeven Assessment</vt:lpstr>
      <vt:lpstr>Spectrum Model and Franchise Agreement Assessment</vt:lpstr>
      <vt:lpstr>Spectrum Franchise Agreement</vt:lpstr>
      <vt:lpstr>Competitive Landscape Summary</vt:lpstr>
      <vt:lpstr>Single Provider Multi-Community Coalition Assessment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McCormick, Patrick</dc:creator>
  <cp:lastModifiedBy>McCormick, Patrick</cp:lastModifiedBy>
  <cp:revision>148</cp:revision>
  <dcterms:created xsi:type="dcterms:W3CDTF">2021-04-17T13:51:12Z</dcterms:created>
  <dcterms:modified xsi:type="dcterms:W3CDTF">2021-04-27T10:55:20Z</dcterms:modified>
</cp:coreProperties>
</file>